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70" r:id="rId3"/>
    <p:sldId id="271" r:id="rId4"/>
    <p:sldId id="273" r:id="rId5"/>
    <p:sldId id="275" r:id="rId6"/>
    <p:sldId id="274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285" r:id="rId17"/>
    <p:sldId id="287" r:id="rId18"/>
    <p:sldId id="26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5429"/>
    <a:srgbClr val="0E1F43"/>
    <a:srgbClr val="FEBF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90"/>
    <p:restoredTop sz="96973"/>
  </p:normalViewPr>
  <p:slideViewPr>
    <p:cSldViewPr snapToGrid="0" snapToObjects="1">
      <p:cViewPr varScale="1">
        <p:scale>
          <a:sx n="124" d="100"/>
          <a:sy n="124" d="100"/>
        </p:scale>
        <p:origin x="7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8EFCE1-E0F7-A64F-9066-5E67B950458C}" type="doc">
      <dgm:prSet loTypeId="urn:microsoft.com/office/officeart/2005/8/layout/vList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6AE20D7-9F66-DD41-B6D8-A0B97E80B651}">
      <dgm:prSet phldrT="[Text]" custT="1"/>
      <dgm:spPr>
        <a:solidFill>
          <a:srgbClr val="0E1F43"/>
        </a:solidFill>
      </dgm:spPr>
      <dgm:t>
        <a:bodyPr/>
        <a:lstStyle/>
        <a:p>
          <a:r>
            <a:rPr lang="en-US" sz="4400" dirty="0" err="1"/>
            <a:t>Definisi</a:t>
          </a:r>
          <a:r>
            <a:rPr lang="en-US" sz="4400" dirty="0"/>
            <a:t> </a:t>
          </a:r>
          <a:r>
            <a:rPr lang="en-US" sz="4400" dirty="0" err="1"/>
            <a:t>Pemusatan</a:t>
          </a:r>
          <a:r>
            <a:rPr lang="en-US" sz="4400" dirty="0"/>
            <a:t> Data</a:t>
          </a:r>
        </a:p>
      </dgm:t>
    </dgm:pt>
    <dgm:pt modelId="{12B8F2D3-CC2C-7E4D-AC63-EEE38637C6D7}" type="parTrans" cxnId="{BD2B039C-EF8F-544E-93FD-C9FF2E65641D}">
      <dgm:prSet/>
      <dgm:spPr/>
      <dgm:t>
        <a:bodyPr/>
        <a:lstStyle/>
        <a:p>
          <a:endParaRPr lang="en-US"/>
        </a:p>
      </dgm:t>
    </dgm:pt>
    <dgm:pt modelId="{89FD0A97-71B0-AA4E-9334-9B3A3EF2076E}" type="sibTrans" cxnId="{BD2B039C-EF8F-544E-93FD-C9FF2E65641D}">
      <dgm:prSet/>
      <dgm:spPr/>
      <dgm:t>
        <a:bodyPr/>
        <a:lstStyle/>
        <a:p>
          <a:endParaRPr lang="en-US"/>
        </a:p>
      </dgm:t>
    </dgm:pt>
    <dgm:pt modelId="{376E998E-3A13-8744-B53D-F071ABCCC625}">
      <dgm:prSet phldrT="[Text]" custT="1"/>
      <dgm:spPr>
        <a:solidFill>
          <a:srgbClr val="0E1F43"/>
        </a:solidFill>
      </dgm:spPr>
      <dgm:t>
        <a:bodyPr/>
        <a:lstStyle/>
        <a:p>
          <a:r>
            <a:rPr lang="en-US" sz="4400" dirty="0" err="1"/>
            <a:t>Mengukur</a:t>
          </a:r>
          <a:r>
            <a:rPr lang="en-US" sz="4400" dirty="0"/>
            <a:t> </a:t>
          </a:r>
          <a:r>
            <a:rPr lang="en-US" sz="4400" dirty="0" err="1"/>
            <a:t>Pemusatan</a:t>
          </a:r>
          <a:r>
            <a:rPr lang="en-US" sz="4400" dirty="0"/>
            <a:t> Data</a:t>
          </a:r>
        </a:p>
      </dgm:t>
    </dgm:pt>
    <dgm:pt modelId="{76305F6E-A5CB-684E-BF93-29DE27AF391C}" type="parTrans" cxnId="{7DF4DF46-F661-A140-934A-B194BCE7E4AD}">
      <dgm:prSet/>
      <dgm:spPr/>
      <dgm:t>
        <a:bodyPr/>
        <a:lstStyle/>
        <a:p>
          <a:endParaRPr lang="en-US"/>
        </a:p>
      </dgm:t>
    </dgm:pt>
    <dgm:pt modelId="{55236D97-D043-AC4A-BA5B-760AD56406D0}" type="sibTrans" cxnId="{7DF4DF46-F661-A140-934A-B194BCE7E4AD}">
      <dgm:prSet/>
      <dgm:spPr/>
      <dgm:t>
        <a:bodyPr/>
        <a:lstStyle/>
        <a:p>
          <a:endParaRPr lang="en-US"/>
        </a:p>
      </dgm:t>
    </dgm:pt>
    <dgm:pt modelId="{160A3B4F-7EEA-D84B-9C92-7B7FF27F213A}" type="pres">
      <dgm:prSet presAssocID="{158EFCE1-E0F7-A64F-9066-5E67B950458C}" presName="linearFlow" presStyleCnt="0">
        <dgm:presLayoutVars>
          <dgm:dir/>
          <dgm:resizeHandles val="exact"/>
        </dgm:presLayoutVars>
      </dgm:prSet>
      <dgm:spPr/>
    </dgm:pt>
    <dgm:pt modelId="{E1707995-E549-734C-90B2-5B02D96ECDCE}" type="pres">
      <dgm:prSet presAssocID="{B6AE20D7-9F66-DD41-B6D8-A0B97E80B651}" presName="composite" presStyleCnt="0"/>
      <dgm:spPr/>
    </dgm:pt>
    <dgm:pt modelId="{58E2862D-26DB-FF4F-964D-FE260AAFC28F}" type="pres">
      <dgm:prSet presAssocID="{B6AE20D7-9F66-DD41-B6D8-A0B97E80B651}" presName="imgShp" presStyleLbl="fgImgPlace1" presStyleIdx="0" presStyleCnt="2" custLinFactNeighborX="-37526" custLinFactNeighborY="-795"/>
      <dgm:spPr>
        <a:solidFill>
          <a:srgbClr val="F15429"/>
        </a:solidFill>
      </dgm:spPr>
    </dgm:pt>
    <dgm:pt modelId="{6AE202AF-4D6A-6842-9869-F3FC7C855618}" type="pres">
      <dgm:prSet presAssocID="{B6AE20D7-9F66-DD41-B6D8-A0B97E80B651}" presName="txShp" presStyleLbl="node1" presStyleIdx="0" presStyleCnt="2" custScaleX="124646">
        <dgm:presLayoutVars>
          <dgm:bulletEnabled val="1"/>
        </dgm:presLayoutVars>
      </dgm:prSet>
      <dgm:spPr/>
    </dgm:pt>
    <dgm:pt modelId="{2B10ED39-1D62-1244-AC3D-6C893CDA73C3}" type="pres">
      <dgm:prSet presAssocID="{89FD0A97-71B0-AA4E-9334-9B3A3EF2076E}" presName="spacing" presStyleCnt="0"/>
      <dgm:spPr/>
    </dgm:pt>
    <dgm:pt modelId="{818DCBA3-0670-E247-95AF-FB3DF1A2DA28}" type="pres">
      <dgm:prSet presAssocID="{376E998E-3A13-8744-B53D-F071ABCCC625}" presName="composite" presStyleCnt="0"/>
      <dgm:spPr/>
    </dgm:pt>
    <dgm:pt modelId="{201B1463-6FD4-4245-8118-5EE191D6AB18}" type="pres">
      <dgm:prSet presAssocID="{376E998E-3A13-8744-B53D-F071ABCCC625}" presName="imgShp" presStyleLbl="fgImgPlace1" presStyleIdx="1" presStyleCnt="2" custLinFactNeighborX="-36541" custLinFactNeighborY="166"/>
      <dgm:spPr>
        <a:solidFill>
          <a:srgbClr val="F15429"/>
        </a:solidFill>
      </dgm:spPr>
    </dgm:pt>
    <dgm:pt modelId="{AC57A3DC-2176-ED40-AD15-9886C9B0C090}" type="pres">
      <dgm:prSet presAssocID="{376E998E-3A13-8744-B53D-F071ABCCC625}" presName="txShp" presStyleLbl="node1" presStyleIdx="1" presStyleCnt="2" custScaleX="124646">
        <dgm:presLayoutVars>
          <dgm:bulletEnabled val="1"/>
        </dgm:presLayoutVars>
      </dgm:prSet>
      <dgm:spPr/>
    </dgm:pt>
  </dgm:ptLst>
  <dgm:cxnLst>
    <dgm:cxn modelId="{7DF4DF46-F661-A140-934A-B194BCE7E4AD}" srcId="{158EFCE1-E0F7-A64F-9066-5E67B950458C}" destId="{376E998E-3A13-8744-B53D-F071ABCCC625}" srcOrd="1" destOrd="0" parTransId="{76305F6E-A5CB-684E-BF93-29DE27AF391C}" sibTransId="{55236D97-D043-AC4A-BA5B-760AD56406D0}"/>
    <dgm:cxn modelId="{BD2B039C-EF8F-544E-93FD-C9FF2E65641D}" srcId="{158EFCE1-E0F7-A64F-9066-5E67B950458C}" destId="{B6AE20D7-9F66-DD41-B6D8-A0B97E80B651}" srcOrd="0" destOrd="0" parTransId="{12B8F2D3-CC2C-7E4D-AC63-EEE38637C6D7}" sibTransId="{89FD0A97-71B0-AA4E-9334-9B3A3EF2076E}"/>
    <dgm:cxn modelId="{9C22F1A9-2264-FA44-8F9B-1088321E70B8}" type="presOf" srcId="{B6AE20D7-9F66-DD41-B6D8-A0B97E80B651}" destId="{6AE202AF-4D6A-6842-9869-F3FC7C855618}" srcOrd="0" destOrd="0" presId="urn:microsoft.com/office/officeart/2005/8/layout/vList3"/>
    <dgm:cxn modelId="{A7599DAB-6CF9-494C-97CC-D4018E5E82B7}" type="presOf" srcId="{158EFCE1-E0F7-A64F-9066-5E67B950458C}" destId="{160A3B4F-7EEA-D84B-9C92-7B7FF27F213A}" srcOrd="0" destOrd="0" presId="urn:microsoft.com/office/officeart/2005/8/layout/vList3"/>
    <dgm:cxn modelId="{BE9198D0-49FF-CF41-A30D-21F61A44667E}" type="presOf" srcId="{376E998E-3A13-8744-B53D-F071ABCCC625}" destId="{AC57A3DC-2176-ED40-AD15-9886C9B0C090}" srcOrd="0" destOrd="0" presId="urn:microsoft.com/office/officeart/2005/8/layout/vList3"/>
    <dgm:cxn modelId="{4C8E6182-66FF-B34C-A3D5-E786E604CCC8}" type="presParOf" srcId="{160A3B4F-7EEA-D84B-9C92-7B7FF27F213A}" destId="{E1707995-E549-734C-90B2-5B02D96ECDCE}" srcOrd="0" destOrd="0" presId="urn:microsoft.com/office/officeart/2005/8/layout/vList3"/>
    <dgm:cxn modelId="{BDE1FCFD-53B4-D542-A56B-A82B3680BB3B}" type="presParOf" srcId="{E1707995-E549-734C-90B2-5B02D96ECDCE}" destId="{58E2862D-26DB-FF4F-964D-FE260AAFC28F}" srcOrd="0" destOrd="0" presId="urn:microsoft.com/office/officeart/2005/8/layout/vList3"/>
    <dgm:cxn modelId="{20B8E486-F4C2-894C-8E79-7BBCD7B76B02}" type="presParOf" srcId="{E1707995-E549-734C-90B2-5B02D96ECDCE}" destId="{6AE202AF-4D6A-6842-9869-F3FC7C855618}" srcOrd="1" destOrd="0" presId="urn:microsoft.com/office/officeart/2005/8/layout/vList3"/>
    <dgm:cxn modelId="{68DAAF8D-F4C6-B645-B323-D2DCA7994673}" type="presParOf" srcId="{160A3B4F-7EEA-D84B-9C92-7B7FF27F213A}" destId="{2B10ED39-1D62-1244-AC3D-6C893CDA73C3}" srcOrd="1" destOrd="0" presId="urn:microsoft.com/office/officeart/2005/8/layout/vList3"/>
    <dgm:cxn modelId="{780C2688-AC6B-8F49-8A96-CB283D7F7F53}" type="presParOf" srcId="{160A3B4F-7EEA-D84B-9C92-7B7FF27F213A}" destId="{818DCBA3-0670-E247-95AF-FB3DF1A2DA28}" srcOrd="2" destOrd="0" presId="urn:microsoft.com/office/officeart/2005/8/layout/vList3"/>
    <dgm:cxn modelId="{CF2CEE35-0516-9A47-BE53-8D06CE57D8F2}" type="presParOf" srcId="{818DCBA3-0670-E247-95AF-FB3DF1A2DA28}" destId="{201B1463-6FD4-4245-8118-5EE191D6AB18}" srcOrd="0" destOrd="0" presId="urn:microsoft.com/office/officeart/2005/8/layout/vList3"/>
    <dgm:cxn modelId="{F358FA73-EAE6-7345-8DCA-E10A0F65D01D}" type="presParOf" srcId="{818DCBA3-0670-E247-95AF-FB3DF1A2DA28}" destId="{AC57A3DC-2176-ED40-AD15-9886C9B0C090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E202AF-4D6A-6842-9869-F3FC7C855618}">
      <dsp:nvSpPr>
        <dsp:cNvPr id="0" name=""/>
        <dsp:cNvSpPr/>
      </dsp:nvSpPr>
      <dsp:spPr>
        <a:xfrm rot="10800000">
          <a:off x="849119" y="2798"/>
          <a:ext cx="7945762" cy="1687185"/>
        </a:xfrm>
        <a:prstGeom prst="homePlate">
          <a:avLst/>
        </a:prstGeom>
        <a:solidFill>
          <a:srgbClr val="0E1F4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44002" tIns="167640" rIns="312928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 err="1"/>
            <a:t>Definisi</a:t>
          </a:r>
          <a:r>
            <a:rPr lang="en-US" sz="4400" kern="1200" dirty="0"/>
            <a:t> </a:t>
          </a:r>
          <a:r>
            <a:rPr lang="en-US" sz="4400" kern="1200" dirty="0" err="1"/>
            <a:t>Pemusatan</a:t>
          </a:r>
          <a:r>
            <a:rPr lang="en-US" sz="4400" kern="1200" dirty="0"/>
            <a:t> Data</a:t>
          </a:r>
        </a:p>
      </dsp:txBody>
      <dsp:txXfrm rot="10800000">
        <a:off x="1270915" y="2798"/>
        <a:ext cx="7523966" cy="1687185"/>
      </dsp:txXfrm>
    </dsp:sp>
    <dsp:sp modelId="{58E2862D-26DB-FF4F-964D-FE260AAFC28F}">
      <dsp:nvSpPr>
        <dsp:cNvPr id="0" name=""/>
        <dsp:cNvSpPr/>
      </dsp:nvSpPr>
      <dsp:spPr>
        <a:xfrm>
          <a:off x="157944" y="0"/>
          <a:ext cx="1687185" cy="1687185"/>
        </a:xfrm>
        <a:prstGeom prst="ellipse">
          <a:avLst/>
        </a:prstGeom>
        <a:solidFill>
          <a:srgbClr val="F1542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57A3DC-2176-ED40-AD15-9886C9B0C090}">
      <dsp:nvSpPr>
        <dsp:cNvPr id="0" name=""/>
        <dsp:cNvSpPr/>
      </dsp:nvSpPr>
      <dsp:spPr>
        <a:xfrm rot="10800000">
          <a:off x="849119" y="2193621"/>
          <a:ext cx="7945762" cy="1687185"/>
        </a:xfrm>
        <a:prstGeom prst="homePlate">
          <a:avLst/>
        </a:prstGeom>
        <a:solidFill>
          <a:srgbClr val="0E1F4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44002" tIns="167640" rIns="312928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 err="1"/>
            <a:t>Mengukur</a:t>
          </a:r>
          <a:r>
            <a:rPr lang="en-US" sz="4400" kern="1200" dirty="0"/>
            <a:t> </a:t>
          </a:r>
          <a:r>
            <a:rPr lang="en-US" sz="4400" kern="1200" dirty="0" err="1"/>
            <a:t>Pemusatan</a:t>
          </a:r>
          <a:r>
            <a:rPr lang="en-US" sz="4400" kern="1200" dirty="0"/>
            <a:t> Data</a:t>
          </a:r>
        </a:p>
      </dsp:txBody>
      <dsp:txXfrm rot="10800000">
        <a:off x="1270915" y="2193621"/>
        <a:ext cx="7523966" cy="1687185"/>
      </dsp:txXfrm>
    </dsp:sp>
    <dsp:sp modelId="{201B1463-6FD4-4245-8118-5EE191D6AB18}">
      <dsp:nvSpPr>
        <dsp:cNvPr id="0" name=""/>
        <dsp:cNvSpPr/>
      </dsp:nvSpPr>
      <dsp:spPr>
        <a:xfrm>
          <a:off x="174562" y="2196419"/>
          <a:ext cx="1687185" cy="1687185"/>
        </a:xfrm>
        <a:prstGeom prst="ellipse">
          <a:avLst/>
        </a:prstGeom>
        <a:solidFill>
          <a:srgbClr val="F1542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.tiff>
</file>

<file path=ppt/media/image17.tiff>
</file>

<file path=ppt/media/image18.tiff>
</file>

<file path=ppt/media/image19.jpeg>
</file>

<file path=ppt/media/image2.png>
</file>

<file path=ppt/media/image20.jpeg>
</file>

<file path=ppt/media/image21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632240-92BF-CC44-99DC-FE41B557DD1C}" type="datetimeFigureOut">
              <a:rPr lang="en-US" smtClean="0"/>
              <a:t>2/26/23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8C698C-85A1-7645-8D99-88ACA29C7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46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54B05-89B4-CA49-A97D-5773967BA5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C460A4-FBDB-4843-A801-7FFC30DA2B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9A97A6-CA83-FF41-9FAC-EC2882B2D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637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3DA94-8D9A-4E4A-AD66-402DD74E1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6C41D6-3F8C-DA45-96E9-AAD73F7E07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1CB4ECE-6AC8-DC4C-80E9-8A5497E2E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149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339D6-43C2-7940-80F9-253DBC1BD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FE9BC-8A3D-6B42-99C9-B7266D56E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3FFD4BF-C3E7-3041-A5E6-6932EA57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32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81C11-60E3-C045-BCE0-AD657884C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BCD280-FEC7-AC41-B88B-3D24EAD35C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EDA9A5F-B4CD-034A-AFB2-14B44C1517D3}"/>
              </a:ext>
            </a:extLst>
          </p:cNvPr>
          <p:cNvSpPr txBox="1">
            <a:spLocks/>
          </p:cNvSpPr>
          <p:nvPr userDrawn="1"/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515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52CD8-E19A-2541-B4FD-AF17A1656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4F5D4-FD0F-454A-9D32-8D3AC10463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23185E-503D-184D-A457-6D2E008E4D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D529CF98-528F-F142-A8CE-F41C053D8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37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FE782-E64F-3847-B0C9-76552A994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3600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3F551E-3E4D-8A4B-A08B-9F8498FC1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995C0E-B956-3D42-B89A-059553CB6B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1F1CEF-BAD8-5C41-ACBB-417D72A046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10CC60-106D-DE45-9340-A080FCE483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2AAE4CE-26CC-2545-8200-7B1ACF68B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26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C9327-42D2-9242-81F1-56D265980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85C298-763E-7F43-8112-3A5D6F490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736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BC6E1BC-7B77-924A-8E4B-2D84DBDD5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208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ACC28-0CBF-4F45-89D0-BF884ED63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D7325-F5A1-5643-A326-4156B8426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0012" y="1368988"/>
            <a:ext cx="6172200" cy="450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308614-0288-394B-8691-ED3561F077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D0693BB2-E99E-C241-84D5-09AB94BCB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429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0FB47-BF9D-394F-B485-E6AE781A1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FE88D9-E9CA-064E-9C41-9DA4374365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158949"/>
            <a:ext cx="6172200" cy="470210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A9B332-76DB-B84F-9ACD-440C416368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5129D4C-D814-1141-9FAA-4AC350306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30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7878C8-2155-244B-8A61-4BFD0C98D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A3ED88-0471-1847-8B59-9219388D9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0A76B69-3363-D74E-8F72-C2BEFD434A7D}"/>
              </a:ext>
            </a:extLst>
          </p:cNvPr>
          <p:cNvGrpSpPr/>
          <p:nvPr userDrawn="1"/>
        </p:nvGrpSpPr>
        <p:grpSpPr>
          <a:xfrm>
            <a:off x="0" y="0"/>
            <a:ext cx="12192000" cy="180000"/>
            <a:chOff x="0" y="0"/>
            <a:chExt cx="12192000" cy="18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57839B7-137E-8A4E-9DBB-93A67DB6D1ED}"/>
                </a:ext>
              </a:extLst>
            </p:cNvPr>
            <p:cNvSpPr/>
            <p:nvPr userDrawn="1"/>
          </p:nvSpPr>
          <p:spPr>
            <a:xfrm>
              <a:off x="0" y="0"/>
              <a:ext cx="8455068" cy="180000"/>
            </a:xfrm>
            <a:prstGeom prst="rect">
              <a:avLst/>
            </a:prstGeom>
            <a:solidFill>
              <a:srgbClr val="0E1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CF3AEE-341B-BB49-8751-E52CB39D92AF}"/>
                </a:ext>
              </a:extLst>
            </p:cNvPr>
            <p:cNvSpPr/>
            <p:nvPr userDrawn="1"/>
          </p:nvSpPr>
          <p:spPr>
            <a:xfrm>
              <a:off x="8455068" y="0"/>
              <a:ext cx="1260000" cy="180000"/>
            </a:xfrm>
            <a:prstGeom prst="rect">
              <a:avLst/>
            </a:prstGeom>
            <a:solidFill>
              <a:srgbClr val="F15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B6A58AB-C36B-604D-8B97-CE1BEA3C01D4}"/>
                </a:ext>
              </a:extLst>
            </p:cNvPr>
            <p:cNvSpPr/>
            <p:nvPr userDrawn="1"/>
          </p:nvSpPr>
          <p:spPr>
            <a:xfrm>
              <a:off x="9715068" y="0"/>
              <a:ext cx="2476932" cy="180000"/>
            </a:xfrm>
            <a:prstGeom prst="rect">
              <a:avLst/>
            </a:prstGeom>
            <a:solidFill>
              <a:srgbClr val="FEBF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15B165E-2D96-7D41-9261-3925CBFF1B1E}"/>
              </a:ext>
            </a:extLst>
          </p:cNvPr>
          <p:cNvGrpSpPr/>
          <p:nvPr userDrawn="1"/>
        </p:nvGrpSpPr>
        <p:grpSpPr>
          <a:xfrm>
            <a:off x="10454640" y="291181"/>
            <a:ext cx="1506792" cy="720000"/>
            <a:chOff x="10454640" y="291181"/>
            <a:chExt cx="1506792" cy="720000"/>
          </a:xfrm>
        </p:grpSpPr>
        <p:pic>
          <p:nvPicPr>
            <p:cNvPr id="12" name="Picture 11" descr="Logo, icon&#10;&#10;Description automatically generated">
              <a:extLst>
                <a:ext uri="{FF2B5EF4-FFF2-40B4-BE49-F238E27FC236}">
                  <a16:creationId xmlns:a16="http://schemas.microsoft.com/office/drawing/2014/main" id="{99A3263D-297E-2F43-B98D-4E9E2A3C117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2"/>
            <a:stretch>
              <a:fillRect/>
            </a:stretch>
          </p:blipFill>
          <p:spPr>
            <a:xfrm>
              <a:off x="11272520" y="291181"/>
              <a:ext cx="688912" cy="720000"/>
            </a:xfrm>
            <a:prstGeom prst="rect">
              <a:avLst/>
            </a:prstGeom>
          </p:spPr>
        </p:pic>
        <p:pic>
          <p:nvPicPr>
            <p:cNvPr id="13" name="Picture 12" descr="A picture containing text, sign&#10;&#10;Description automatically generated">
              <a:extLst>
                <a:ext uri="{FF2B5EF4-FFF2-40B4-BE49-F238E27FC236}">
                  <a16:creationId xmlns:a16="http://schemas.microsoft.com/office/drawing/2014/main" id="{55E9DA91-D852-0248-8634-854C9B3EBCA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3"/>
            <a:stretch>
              <a:fillRect/>
            </a:stretch>
          </p:blipFill>
          <p:spPr>
            <a:xfrm>
              <a:off x="10454640" y="291181"/>
              <a:ext cx="714035" cy="720000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819177D-DF27-9F4C-A66D-0B003FAEF161}"/>
              </a:ext>
            </a:extLst>
          </p:cNvPr>
          <p:cNvGrpSpPr/>
          <p:nvPr userDrawn="1"/>
        </p:nvGrpSpPr>
        <p:grpSpPr>
          <a:xfrm>
            <a:off x="0" y="6318000"/>
            <a:ext cx="12191999" cy="540000"/>
            <a:chOff x="0" y="6318000"/>
            <a:chExt cx="12191999" cy="5400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4E9C83E-A616-6E42-990B-61E3910357B5}"/>
                </a:ext>
              </a:extLst>
            </p:cNvPr>
            <p:cNvSpPr/>
            <p:nvPr userDrawn="1"/>
          </p:nvSpPr>
          <p:spPr>
            <a:xfrm flipH="1">
              <a:off x="2880000" y="6318000"/>
              <a:ext cx="8473800" cy="540000"/>
            </a:xfrm>
            <a:prstGeom prst="rect">
              <a:avLst/>
            </a:prstGeom>
            <a:solidFill>
              <a:srgbClr val="FEBF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BAD3BBA-AEA9-9148-AEEF-D0900E4D913C}"/>
                </a:ext>
              </a:extLst>
            </p:cNvPr>
            <p:cNvSpPr/>
            <p:nvPr userDrawn="1"/>
          </p:nvSpPr>
          <p:spPr>
            <a:xfrm flipH="1">
              <a:off x="0" y="6318000"/>
              <a:ext cx="2880000" cy="540000"/>
            </a:xfrm>
            <a:prstGeom prst="rect">
              <a:avLst/>
            </a:prstGeom>
            <a:solidFill>
              <a:srgbClr val="F15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9075315-7447-4D49-8AF9-D4C106A08E63}"/>
                </a:ext>
              </a:extLst>
            </p:cNvPr>
            <p:cNvSpPr/>
            <p:nvPr userDrawn="1"/>
          </p:nvSpPr>
          <p:spPr>
            <a:xfrm flipH="1">
              <a:off x="11353800" y="6318000"/>
              <a:ext cx="838199" cy="540000"/>
            </a:xfrm>
            <a:prstGeom prst="rect">
              <a:avLst/>
            </a:prstGeom>
            <a:solidFill>
              <a:srgbClr val="0E1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D144BCBA-6CCA-E048-9AA3-D193ADD12CD3}"/>
              </a:ext>
            </a:extLst>
          </p:cNvPr>
          <p:cNvSpPr txBox="1"/>
          <p:nvPr userDrawn="1"/>
        </p:nvSpPr>
        <p:spPr>
          <a:xfrm>
            <a:off x="0" y="6372556"/>
            <a:ext cx="28799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err="1">
                <a:solidFill>
                  <a:schemeClr val="bg1"/>
                </a:solidFill>
                <a:latin typeface="+mn-lt"/>
              </a:rPr>
              <a:t>jti.polinema.ac.id</a:t>
            </a:r>
            <a:endParaRPr lang="en-US" sz="22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9" name="Text Placeholder 21">
            <a:extLst>
              <a:ext uri="{FF2B5EF4-FFF2-40B4-BE49-F238E27FC236}">
                <a16:creationId xmlns:a16="http://schemas.microsoft.com/office/drawing/2014/main" id="{2DFE4FF1-8123-9744-B6D6-533C0BA57EFF}"/>
              </a:ext>
            </a:extLst>
          </p:cNvPr>
          <p:cNvSpPr txBox="1">
            <a:spLocks/>
          </p:cNvSpPr>
          <p:nvPr userDrawn="1"/>
        </p:nvSpPr>
        <p:spPr>
          <a:xfrm>
            <a:off x="3108361" y="6398880"/>
            <a:ext cx="7992029" cy="3651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rgbClr val="0E1F43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Statistik</a:t>
            </a:r>
            <a:r>
              <a:rPr lang="en-US" dirty="0"/>
              <a:t> </a:t>
            </a:r>
            <a:r>
              <a:rPr lang="en-US" dirty="0" err="1"/>
              <a:t>Komputasi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031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A2A7D4-0CD1-A746-B0F8-6B062C4128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Pemusatan</a:t>
            </a:r>
            <a:r>
              <a:rPr lang="en-US" dirty="0"/>
              <a:t> Data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3B08C5C2-C557-AD42-8F5E-87854E677F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Tim Ajar </a:t>
            </a:r>
            <a:r>
              <a:rPr lang="en-US" dirty="0" err="1"/>
              <a:t>Statistik</a:t>
            </a:r>
            <a:r>
              <a:rPr lang="en-US" dirty="0"/>
              <a:t> </a:t>
            </a:r>
            <a:r>
              <a:rPr lang="en-US" dirty="0" err="1"/>
              <a:t>Komputasi</a:t>
            </a:r>
            <a:endParaRPr lang="en-US" dirty="0"/>
          </a:p>
          <a:p>
            <a:r>
              <a:rPr lang="en-US" dirty="0"/>
              <a:t>2022/2023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DD8B97-0EB2-1B48-BBE3-3AF83BF50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996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FDC7310-1093-E24D-A895-DD8E12B96A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94516" y="2381706"/>
            <a:ext cx="5176059" cy="173155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123669C-2E28-C84C-A085-50B1482227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0196" y="2381706"/>
            <a:ext cx="6191453" cy="25976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9A1F1D-8B50-7A4D-AA2C-79F5CE619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690591"/>
          </a:xfrm>
        </p:spPr>
        <p:txBody>
          <a:bodyPr/>
          <a:lstStyle/>
          <a:p>
            <a:r>
              <a:rPr lang="en-US" dirty="0"/>
              <a:t>Mean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Contoh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Kasus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Sederhana</a:t>
            </a:r>
            <a:r>
              <a:rPr lang="en-US" dirty="0">
                <a:sym typeface="Wingdings" pitchFamily="2" charset="2"/>
              </a:rPr>
              <a:t> (2)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8F941B-A8E6-5945-896A-673803359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4ABECBE-CDF0-3549-AB97-A8AEBBF1D186}"/>
              </a:ext>
            </a:extLst>
          </p:cNvPr>
          <p:cNvSpPr/>
          <p:nvPr/>
        </p:nvSpPr>
        <p:spPr>
          <a:xfrm>
            <a:off x="441389" y="1834876"/>
            <a:ext cx="3207898" cy="629957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Contoh</a:t>
            </a:r>
            <a:r>
              <a:rPr lang="en-US" sz="2600" dirty="0"/>
              <a:t> Kode Manual</a:t>
            </a:r>
            <a:endParaRPr lang="en-US" sz="2600" dirty="0">
              <a:solidFill>
                <a:srgbClr val="0E1F43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2FF9E34-DA22-494C-B818-5612411D7C96}"/>
              </a:ext>
            </a:extLst>
          </p:cNvPr>
          <p:cNvSpPr/>
          <p:nvPr/>
        </p:nvSpPr>
        <p:spPr>
          <a:xfrm>
            <a:off x="6844960" y="1834875"/>
            <a:ext cx="3207898" cy="629957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Contoh</a:t>
            </a:r>
            <a:r>
              <a:rPr lang="en-US" sz="2600" dirty="0"/>
              <a:t> Kode </a:t>
            </a:r>
            <a:r>
              <a:rPr lang="en-US" sz="2600" dirty="0" err="1"/>
              <a:t>Numpy</a:t>
            </a:r>
            <a:endParaRPr lang="en-US" sz="2600" dirty="0">
              <a:solidFill>
                <a:srgbClr val="0E1F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494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97126-1B90-0A4F-9EF7-3D8300452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676275"/>
          </a:xfrm>
        </p:spPr>
        <p:txBody>
          <a:bodyPr/>
          <a:lstStyle/>
          <a:p>
            <a:r>
              <a:rPr lang="en-US" dirty="0"/>
              <a:t>Median </a:t>
            </a:r>
            <a:r>
              <a:rPr lang="en-US" dirty="0">
                <a:sym typeface="Wingdings" pitchFamily="2" charset="2"/>
              </a:rPr>
              <a:t> Nilai Tengah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57FAD-A558-7B4F-BDE5-3C00DD208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AF3CF9F-F5E2-C84E-AF2F-EE1AB2C532E4}"/>
              </a:ext>
            </a:extLst>
          </p:cNvPr>
          <p:cNvSpPr/>
          <p:nvPr/>
        </p:nvSpPr>
        <p:spPr>
          <a:xfrm>
            <a:off x="838200" y="1918393"/>
            <a:ext cx="10492047" cy="1675014"/>
          </a:xfrm>
          <a:prstGeom prst="roundRect">
            <a:avLst>
              <a:gd name="adj" fmla="val 8784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400" dirty="0"/>
              <a:t>Nilai </a:t>
            </a:r>
            <a:r>
              <a:rPr lang="en-ID" sz="2400" dirty="0" err="1"/>
              <a:t>tengah</a:t>
            </a:r>
            <a:r>
              <a:rPr lang="en-ID" sz="2400" dirty="0"/>
              <a:t> pada </a:t>
            </a:r>
            <a:r>
              <a:rPr lang="en-ID" sz="2400" dirty="0" err="1"/>
              <a:t>kelompok</a:t>
            </a:r>
            <a:r>
              <a:rPr lang="en-ID" sz="2400" dirty="0"/>
              <a:t> data yang </a:t>
            </a:r>
            <a:r>
              <a:rPr lang="en-ID" sz="2400" dirty="0" err="1"/>
              <a:t>telah</a:t>
            </a:r>
            <a:r>
              <a:rPr lang="en-ID" sz="2400" dirty="0"/>
              <a:t> di </a:t>
            </a:r>
            <a:r>
              <a:rPr lang="en-ID" sz="2400" dirty="0" err="1">
                <a:solidFill>
                  <a:srgbClr val="FEBF12"/>
                </a:solidFill>
              </a:rPr>
              <a:t>urutkan</a:t>
            </a:r>
            <a:r>
              <a:rPr lang="en-ID" sz="2400" dirty="0">
                <a:solidFill>
                  <a:srgbClr val="FEBF12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dari</a:t>
            </a:r>
            <a:r>
              <a:rPr lang="en-ID" sz="2400" dirty="0">
                <a:solidFill>
                  <a:schemeClr val="bg1"/>
                </a:solidFill>
              </a:rPr>
              <a:t> yang </a:t>
            </a:r>
            <a:r>
              <a:rPr lang="en-ID" sz="2400" dirty="0" err="1">
                <a:solidFill>
                  <a:schemeClr val="bg1"/>
                </a:solidFill>
              </a:rPr>
              <a:t>terkecil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hingga</a:t>
            </a:r>
            <a:r>
              <a:rPr lang="en-ID" sz="2400" dirty="0">
                <a:solidFill>
                  <a:schemeClr val="bg1"/>
                </a:solidFill>
              </a:rPr>
              <a:t> yang </a:t>
            </a:r>
            <a:r>
              <a:rPr lang="en-ID" sz="2400" dirty="0" err="1">
                <a:solidFill>
                  <a:schemeClr val="bg1"/>
                </a:solidFill>
              </a:rPr>
              <a:t>terbesar</a:t>
            </a:r>
            <a:endParaRPr lang="en-ID" sz="2400" dirty="0">
              <a:solidFill>
                <a:srgbClr val="FEBF12"/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A21ECA9-DD34-5B4E-8758-F77900C21B0D}"/>
              </a:ext>
            </a:extLst>
          </p:cNvPr>
          <p:cNvSpPr/>
          <p:nvPr/>
        </p:nvSpPr>
        <p:spPr>
          <a:xfrm>
            <a:off x="1119569" y="1492207"/>
            <a:ext cx="2451439" cy="629957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/>
              <a:t>Nilai Median</a:t>
            </a:r>
            <a:endParaRPr lang="en-US" sz="2600" dirty="0">
              <a:solidFill>
                <a:srgbClr val="0E1F43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E21FB51-FB42-B142-A193-340C7114EE69}"/>
              </a:ext>
            </a:extLst>
          </p:cNvPr>
          <p:cNvSpPr/>
          <p:nvPr/>
        </p:nvSpPr>
        <p:spPr>
          <a:xfrm>
            <a:off x="838200" y="4267893"/>
            <a:ext cx="10492047" cy="1675014"/>
          </a:xfrm>
          <a:prstGeom prst="roundRect">
            <a:avLst>
              <a:gd name="adj" fmla="val 8784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400" dirty="0">
                <a:solidFill>
                  <a:schemeClr val="bg1"/>
                </a:solidFill>
              </a:rPr>
              <a:t>20gr, 30gr, 100gr, 50gr, 40gr </a:t>
            </a:r>
            <a:r>
              <a:rPr lang="en-ID" sz="2400" dirty="0">
                <a:solidFill>
                  <a:schemeClr val="bg1"/>
                </a:solidFill>
                <a:sym typeface="Wingdings" pitchFamily="2" charset="2"/>
              </a:rPr>
              <a:t> 20gr 30gr, 40gr, 50gr, 100gr</a:t>
            </a:r>
          </a:p>
          <a:p>
            <a:pPr algn="ctr"/>
            <a:endParaRPr lang="en-ID" sz="2400" dirty="0">
              <a:solidFill>
                <a:schemeClr val="bg1"/>
              </a:solidFill>
              <a:sym typeface="Wingdings" pitchFamily="2" charset="2"/>
            </a:endParaRPr>
          </a:p>
          <a:p>
            <a:pPr algn="ctr"/>
            <a:r>
              <a:rPr lang="en-ID" sz="3000" dirty="0">
                <a:solidFill>
                  <a:schemeClr val="bg1"/>
                </a:solidFill>
                <a:sym typeface="Wingdings" pitchFamily="2" charset="2"/>
              </a:rPr>
              <a:t>20gr 30gr, </a:t>
            </a:r>
            <a:r>
              <a:rPr lang="en-ID" sz="3500" dirty="0">
                <a:solidFill>
                  <a:srgbClr val="FEBF12"/>
                </a:solidFill>
                <a:sym typeface="Wingdings" pitchFamily="2" charset="2"/>
              </a:rPr>
              <a:t>40gr</a:t>
            </a:r>
            <a:r>
              <a:rPr lang="en-ID" sz="3000" dirty="0">
                <a:solidFill>
                  <a:schemeClr val="bg1"/>
                </a:solidFill>
                <a:sym typeface="Wingdings" pitchFamily="2" charset="2"/>
              </a:rPr>
              <a:t>, 50gr, 100gr</a:t>
            </a:r>
            <a:endParaRPr lang="en-ID" sz="3000" dirty="0">
              <a:solidFill>
                <a:schemeClr val="bg1"/>
              </a:solidFill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B3E5FB5-B37E-8749-A9D0-27DF641572CA}"/>
              </a:ext>
            </a:extLst>
          </p:cNvPr>
          <p:cNvSpPr/>
          <p:nvPr/>
        </p:nvSpPr>
        <p:spPr>
          <a:xfrm>
            <a:off x="1119569" y="3841707"/>
            <a:ext cx="1826831" cy="629957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Contoh</a:t>
            </a:r>
            <a:endParaRPr lang="en-US" sz="2600" dirty="0">
              <a:solidFill>
                <a:srgbClr val="0E1F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5636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DC634-184D-BA4D-B2CC-F8CF6489E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663575"/>
          </a:xfrm>
        </p:spPr>
        <p:txBody>
          <a:bodyPr/>
          <a:lstStyle/>
          <a:p>
            <a:r>
              <a:rPr lang="en-US" dirty="0"/>
              <a:t>Median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Jumlah</a:t>
            </a:r>
            <a:r>
              <a:rPr lang="en-US" dirty="0">
                <a:sym typeface="Wingdings" pitchFamily="2" charset="2"/>
              </a:rPr>
              <a:t> Data </a:t>
            </a:r>
            <a:r>
              <a:rPr lang="en-US" dirty="0" err="1">
                <a:sym typeface="Wingdings" pitchFamily="2" charset="2"/>
              </a:rPr>
              <a:t>Ganjil</a:t>
            </a:r>
            <a:r>
              <a:rPr lang="en-US" dirty="0">
                <a:sym typeface="Wingdings" pitchFamily="2" charset="2"/>
              </a:rPr>
              <a:t> vs. </a:t>
            </a:r>
            <a:r>
              <a:rPr lang="en-US" dirty="0" err="1">
                <a:sym typeface="Wingdings" pitchFamily="2" charset="2"/>
              </a:rPr>
              <a:t>Genap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1B7797-2A49-4B47-BE21-A53973726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8CB14D2-8D24-1A4D-908A-9BB81CA49963}"/>
              </a:ext>
            </a:extLst>
          </p:cNvPr>
          <p:cNvSpPr/>
          <p:nvPr/>
        </p:nvSpPr>
        <p:spPr>
          <a:xfrm>
            <a:off x="849976" y="1600893"/>
            <a:ext cx="10492047" cy="1675014"/>
          </a:xfrm>
          <a:prstGeom prst="roundRect">
            <a:avLst>
              <a:gd name="adj" fmla="val 8784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400" dirty="0">
                <a:solidFill>
                  <a:schemeClr val="bg1"/>
                </a:solidFill>
              </a:rPr>
              <a:t>20gr, 30gr, 100gr, 50gr, 40gr </a:t>
            </a:r>
            <a:r>
              <a:rPr lang="en-ID" sz="2400" dirty="0">
                <a:solidFill>
                  <a:schemeClr val="bg1"/>
                </a:solidFill>
                <a:sym typeface="Wingdings" pitchFamily="2" charset="2"/>
              </a:rPr>
              <a:t> 20gr 30gr, 40gr, 50gr, 100gr</a:t>
            </a:r>
          </a:p>
          <a:p>
            <a:pPr algn="ctr"/>
            <a:endParaRPr lang="en-ID" sz="2400" dirty="0">
              <a:solidFill>
                <a:schemeClr val="bg1"/>
              </a:solidFill>
              <a:sym typeface="Wingdings" pitchFamily="2" charset="2"/>
            </a:endParaRPr>
          </a:p>
          <a:p>
            <a:pPr algn="ctr"/>
            <a:r>
              <a:rPr lang="en-ID" sz="3000" dirty="0">
                <a:solidFill>
                  <a:schemeClr val="bg1"/>
                </a:solidFill>
                <a:sym typeface="Wingdings" pitchFamily="2" charset="2"/>
              </a:rPr>
              <a:t>20gr 30gr, </a:t>
            </a:r>
            <a:r>
              <a:rPr lang="en-ID" sz="3500" dirty="0">
                <a:solidFill>
                  <a:srgbClr val="FEBF12"/>
                </a:solidFill>
                <a:sym typeface="Wingdings" pitchFamily="2" charset="2"/>
              </a:rPr>
              <a:t>40gr</a:t>
            </a:r>
            <a:r>
              <a:rPr lang="en-ID" sz="3000" dirty="0">
                <a:solidFill>
                  <a:schemeClr val="bg1"/>
                </a:solidFill>
                <a:sym typeface="Wingdings" pitchFamily="2" charset="2"/>
              </a:rPr>
              <a:t>, 50gr, 100gr</a:t>
            </a:r>
            <a:endParaRPr lang="en-ID" sz="3000" dirty="0">
              <a:solidFill>
                <a:schemeClr val="bg1"/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36CBA3D-3116-614F-86A8-421AF5BC3BE4}"/>
              </a:ext>
            </a:extLst>
          </p:cNvPr>
          <p:cNvSpPr/>
          <p:nvPr/>
        </p:nvSpPr>
        <p:spPr>
          <a:xfrm>
            <a:off x="1131345" y="1174707"/>
            <a:ext cx="1826831" cy="629957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Ganjil</a:t>
            </a:r>
            <a:endParaRPr lang="en-US" sz="2600" dirty="0">
              <a:solidFill>
                <a:srgbClr val="0E1F43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1533508-3C7C-1847-AA89-1B19B2AB9991}"/>
              </a:ext>
            </a:extLst>
          </p:cNvPr>
          <p:cNvSpPr/>
          <p:nvPr/>
        </p:nvSpPr>
        <p:spPr>
          <a:xfrm>
            <a:off x="838201" y="4008279"/>
            <a:ext cx="5156199" cy="1675014"/>
          </a:xfrm>
          <a:prstGeom prst="roundRect">
            <a:avLst>
              <a:gd name="adj" fmla="val 8784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800" dirty="0">
                <a:solidFill>
                  <a:schemeClr val="bg1"/>
                </a:solidFill>
                <a:sym typeface="Wingdings" pitchFamily="2" charset="2"/>
              </a:rPr>
              <a:t>20gr 30gr, </a:t>
            </a:r>
            <a:r>
              <a:rPr lang="en-ID" sz="2800" dirty="0">
                <a:solidFill>
                  <a:srgbClr val="FEBF12"/>
                </a:solidFill>
                <a:sym typeface="Wingdings" pitchFamily="2" charset="2"/>
              </a:rPr>
              <a:t>40gr</a:t>
            </a:r>
            <a:r>
              <a:rPr lang="en-ID" sz="2800" dirty="0">
                <a:solidFill>
                  <a:schemeClr val="bg1"/>
                </a:solidFill>
                <a:sym typeface="Wingdings" pitchFamily="2" charset="2"/>
              </a:rPr>
              <a:t>, </a:t>
            </a:r>
            <a:r>
              <a:rPr lang="en-ID" sz="2800" dirty="0">
                <a:solidFill>
                  <a:srgbClr val="FEBF12"/>
                </a:solidFill>
                <a:sym typeface="Wingdings" pitchFamily="2" charset="2"/>
              </a:rPr>
              <a:t>45gr</a:t>
            </a:r>
            <a:r>
              <a:rPr lang="en-ID" sz="2800" dirty="0">
                <a:solidFill>
                  <a:schemeClr val="bg1"/>
                </a:solidFill>
                <a:sym typeface="Wingdings" pitchFamily="2" charset="2"/>
              </a:rPr>
              <a:t>, 50gr, 100gr</a:t>
            </a:r>
            <a:endParaRPr lang="en-ID" sz="2800" dirty="0">
              <a:solidFill>
                <a:schemeClr val="bg1"/>
              </a:solidFill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EB7B007-CD76-0B4A-BDE5-1767EF2BD043}"/>
              </a:ext>
            </a:extLst>
          </p:cNvPr>
          <p:cNvSpPr/>
          <p:nvPr/>
        </p:nvSpPr>
        <p:spPr>
          <a:xfrm>
            <a:off x="1119569" y="3582093"/>
            <a:ext cx="1826831" cy="629957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Genap</a:t>
            </a:r>
            <a:endParaRPr lang="en-US" sz="2600" dirty="0">
              <a:solidFill>
                <a:srgbClr val="0E1F43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E42AB35-835E-2A43-A39A-F243EAF1ACB4}"/>
              </a:ext>
            </a:extLst>
          </p:cNvPr>
          <p:cNvSpPr/>
          <p:nvPr/>
        </p:nvSpPr>
        <p:spPr>
          <a:xfrm>
            <a:off x="7282711" y="4008279"/>
            <a:ext cx="4071088" cy="1675014"/>
          </a:xfrm>
          <a:prstGeom prst="roundRect">
            <a:avLst>
              <a:gd name="adj" fmla="val 8784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8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6FF3B90-582F-9242-8E64-3BCAB1C7B23F}"/>
                  </a:ext>
                </a:extLst>
              </p:cNvPr>
              <p:cNvSpPr txBox="1"/>
              <p:nvPr/>
            </p:nvSpPr>
            <p:spPr>
              <a:xfrm>
                <a:off x="7477591" y="4481744"/>
                <a:ext cx="3681328" cy="72808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𝑚𝑒𝑑𝑖𝑎𝑛</m:t>
                      </m:r>
                      <m:r>
                        <a:rPr lang="en-US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40+45</m:t>
                          </m:r>
                        </m:num>
                        <m:den>
                          <m:r>
                            <a:rPr lang="en-US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=47.5</m:t>
                      </m:r>
                    </m:oMath>
                  </m:oMathPara>
                </a14:m>
                <a:endParaRPr lang="en-US" sz="25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6FF3B90-582F-9242-8E64-3BCAB1C7B2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77591" y="4481744"/>
                <a:ext cx="3681328" cy="728084"/>
              </a:xfrm>
              <a:prstGeom prst="rect">
                <a:avLst/>
              </a:prstGeom>
              <a:blipFill>
                <a:blip r:embed="rId2"/>
                <a:stretch>
                  <a:fillRect l="-1375" t="-1695" r="-1718" b="-135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ight Arrow 10">
            <a:extLst>
              <a:ext uri="{FF2B5EF4-FFF2-40B4-BE49-F238E27FC236}">
                <a16:creationId xmlns:a16="http://schemas.microsoft.com/office/drawing/2014/main" id="{8D9F8DA2-C6BC-CF49-A41E-53012FBAE8C4}"/>
              </a:ext>
            </a:extLst>
          </p:cNvPr>
          <p:cNvSpPr/>
          <p:nvPr/>
        </p:nvSpPr>
        <p:spPr>
          <a:xfrm>
            <a:off x="6224231" y="4566386"/>
            <a:ext cx="863600" cy="587028"/>
          </a:xfrm>
          <a:prstGeom prst="rightArrow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0984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59FBCF2-D88A-A242-BB7D-CEE1B73CD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8695" y="2408403"/>
            <a:ext cx="5089258" cy="204119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9A1F1D-8B50-7A4D-AA2C-79F5CE619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690591"/>
          </a:xfrm>
        </p:spPr>
        <p:txBody>
          <a:bodyPr/>
          <a:lstStyle/>
          <a:p>
            <a:r>
              <a:rPr lang="en-US" dirty="0"/>
              <a:t>Median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Contoh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Kasus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Sederhana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8F941B-A8E6-5945-896A-673803359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2FF9E34-DA22-494C-B818-5612411D7C96}"/>
              </a:ext>
            </a:extLst>
          </p:cNvPr>
          <p:cNvSpPr/>
          <p:nvPr/>
        </p:nvSpPr>
        <p:spPr>
          <a:xfrm>
            <a:off x="7122293" y="1834876"/>
            <a:ext cx="3207898" cy="629957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Contoh</a:t>
            </a:r>
            <a:r>
              <a:rPr lang="en-US" sz="2600" dirty="0"/>
              <a:t> Kode </a:t>
            </a:r>
            <a:r>
              <a:rPr lang="en-US" sz="2600" dirty="0" err="1"/>
              <a:t>Numpy</a:t>
            </a:r>
            <a:endParaRPr lang="en-US" sz="2600" dirty="0">
              <a:solidFill>
                <a:srgbClr val="0E1F43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EBC7E3-F18A-8648-8C77-0869ACD432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781" y="1722602"/>
            <a:ext cx="6426212" cy="4449598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4ABECBE-CDF0-3549-AB97-A8AEBBF1D186}"/>
              </a:ext>
            </a:extLst>
          </p:cNvPr>
          <p:cNvSpPr/>
          <p:nvPr/>
        </p:nvSpPr>
        <p:spPr>
          <a:xfrm>
            <a:off x="461581" y="1145061"/>
            <a:ext cx="3207898" cy="629957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Contoh</a:t>
            </a:r>
            <a:r>
              <a:rPr lang="en-US" sz="2600" dirty="0"/>
              <a:t> Kode Manual</a:t>
            </a:r>
            <a:endParaRPr lang="en-US" sz="2600" dirty="0">
              <a:solidFill>
                <a:srgbClr val="0E1F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96943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907E8-816E-9144-BF8E-6FC89CB45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663575"/>
          </a:xfrm>
        </p:spPr>
        <p:txBody>
          <a:bodyPr/>
          <a:lstStyle/>
          <a:p>
            <a:r>
              <a:rPr lang="en-US" dirty="0"/>
              <a:t>Modus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Frekuensi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Terbanyak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6B4B2A-8402-1A4D-AB77-CF7DECC1A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05EAD3B-DF2A-9746-9596-EC4D6DDF00F9}"/>
              </a:ext>
            </a:extLst>
          </p:cNvPr>
          <p:cNvSpPr/>
          <p:nvPr/>
        </p:nvSpPr>
        <p:spPr>
          <a:xfrm>
            <a:off x="838200" y="1918393"/>
            <a:ext cx="10492047" cy="1675014"/>
          </a:xfrm>
          <a:prstGeom prst="roundRect">
            <a:avLst>
              <a:gd name="adj" fmla="val 8784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400" dirty="0"/>
              <a:t>Nilai modus (</a:t>
            </a:r>
            <a:r>
              <a:rPr lang="en-ID" sz="2400" i="1" dirty="0"/>
              <a:t>mode</a:t>
            </a:r>
            <a:r>
              <a:rPr lang="en-ID" sz="2400" dirty="0"/>
              <a:t>) </a:t>
            </a:r>
            <a:r>
              <a:rPr lang="en-ID" sz="2400" dirty="0" err="1"/>
              <a:t>adalah</a:t>
            </a:r>
            <a:r>
              <a:rPr lang="en-ID" sz="2400" dirty="0"/>
              <a:t> </a:t>
            </a:r>
            <a:r>
              <a:rPr lang="en-ID" sz="2400" dirty="0" err="1"/>
              <a:t>nilai</a:t>
            </a:r>
            <a:r>
              <a:rPr lang="en-ID" sz="2400" dirty="0"/>
              <a:t> </a:t>
            </a:r>
            <a:r>
              <a:rPr lang="en-ID" sz="2400" dirty="0" err="1"/>
              <a:t>tengah</a:t>
            </a:r>
            <a:r>
              <a:rPr lang="en-ID" sz="2400" dirty="0"/>
              <a:t> pada </a:t>
            </a:r>
            <a:r>
              <a:rPr lang="en-ID" sz="2400" dirty="0" err="1"/>
              <a:t>sebuah</a:t>
            </a:r>
            <a:r>
              <a:rPr lang="en-ID" sz="2400" dirty="0"/>
              <a:t> </a:t>
            </a:r>
            <a:r>
              <a:rPr lang="en-ID" sz="2400" dirty="0" err="1"/>
              <a:t>kelompok</a:t>
            </a:r>
            <a:r>
              <a:rPr lang="en-ID" sz="2400" dirty="0"/>
              <a:t> data yang </a:t>
            </a:r>
            <a:r>
              <a:rPr lang="en-ID" sz="2400" dirty="0" err="1"/>
              <a:t>didasarkan</a:t>
            </a:r>
            <a:r>
              <a:rPr lang="en-ID" sz="2400" dirty="0"/>
              <a:t> </a:t>
            </a:r>
            <a:r>
              <a:rPr lang="en-ID" sz="2400" dirty="0" err="1"/>
              <a:t>kepada</a:t>
            </a:r>
            <a:r>
              <a:rPr lang="en-ID" sz="2400" dirty="0"/>
              <a:t> </a:t>
            </a:r>
            <a:r>
              <a:rPr lang="en-ID" sz="2400" dirty="0" err="1"/>
              <a:t>nilai</a:t>
            </a:r>
            <a:r>
              <a:rPr lang="en-ID" sz="2400" dirty="0"/>
              <a:t> yang </a:t>
            </a:r>
            <a:r>
              <a:rPr lang="en-ID" sz="2400" dirty="0" err="1"/>
              <a:t>sering</a:t>
            </a:r>
            <a:r>
              <a:rPr lang="en-ID" sz="2400" dirty="0"/>
              <a:t> </a:t>
            </a:r>
            <a:r>
              <a:rPr lang="en-ID" sz="2400" dirty="0" err="1"/>
              <a:t>muncul</a:t>
            </a:r>
            <a:r>
              <a:rPr lang="en-ID" sz="2400" dirty="0"/>
              <a:t> pada data </a:t>
            </a:r>
            <a:r>
              <a:rPr lang="en-ID" sz="2400" dirty="0" err="1"/>
              <a:t>tersebut</a:t>
            </a:r>
            <a:endParaRPr lang="en-ID" sz="2400" dirty="0">
              <a:solidFill>
                <a:srgbClr val="FEBF12"/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6EEFB79-973D-F74F-9DE2-AB40515CE338}"/>
              </a:ext>
            </a:extLst>
          </p:cNvPr>
          <p:cNvSpPr/>
          <p:nvPr/>
        </p:nvSpPr>
        <p:spPr>
          <a:xfrm>
            <a:off x="1119569" y="1492207"/>
            <a:ext cx="2451439" cy="629957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/>
              <a:t>Nilai Modus</a:t>
            </a:r>
            <a:endParaRPr lang="en-US" sz="2600" dirty="0">
              <a:solidFill>
                <a:srgbClr val="0E1F43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57F8D0E-EF0F-0B4F-ACAC-81844031F51E}"/>
              </a:ext>
            </a:extLst>
          </p:cNvPr>
          <p:cNvSpPr/>
          <p:nvPr/>
        </p:nvSpPr>
        <p:spPr>
          <a:xfrm>
            <a:off x="849976" y="4445779"/>
            <a:ext cx="10492047" cy="1675014"/>
          </a:xfrm>
          <a:prstGeom prst="roundRect">
            <a:avLst>
              <a:gd name="adj" fmla="val 8784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D" sz="2400" dirty="0"/>
              <a:t>Nilai </a:t>
            </a:r>
            <a:r>
              <a:rPr lang="en-ID" sz="2400" dirty="0" err="1"/>
              <a:t>Siswa</a:t>
            </a:r>
            <a:r>
              <a:rPr lang="en-ID" sz="2400" dirty="0"/>
              <a:t> Kelas XII SMA XYZ </a:t>
            </a:r>
            <a:r>
              <a:rPr lang="en-ID" sz="2400" dirty="0">
                <a:sym typeface="Wingdings" pitchFamily="2" charset="2"/>
              </a:rPr>
              <a:t> 70, 80, 70, 70, 90, 100</a:t>
            </a:r>
          </a:p>
          <a:p>
            <a:r>
              <a:rPr lang="en-ID" sz="2400" dirty="0">
                <a:solidFill>
                  <a:srgbClr val="FEBF12"/>
                </a:solidFill>
                <a:sym typeface="Wingdings" pitchFamily="2" charset="2"/>
              </a:rPr>
              <a:t>Nilai 70  3 </a:t>
            </a:r>
            <a:r>
              <a:rPr lang="en-ID" sz="2400" dirty="0" err="1">
                <a:solidFill>
                  <a:srgbClr val="FEBF12"/>
                </a:solidFill>
                <a:sym typeface="Wingdings" pitchFamily="2" charset="2"/>
              </a:rPr>
              <a:t>buah</a:t>
            </a:r>
            <a:r>
              <a:rPr lang="en-ID" sz="2400" dirty="0">
                <a:solidFill>
                  <a:srgbClr val="FEBF12"/>
                </a:solidFill>
                <a:sym typeface="Wingdings" pitchFamily="2" charset="2"/>
              </a:rPr>
              <a:t>; Nilai 80  1 </a:t>
            </a:r>
            <a:r>
              <a:rPr lang="en-ID" sz="2400" dirty="0" err="1">
                <a:solidFill>
                  <a:srgbClr val="FEBF12"/>
                </a:solidFill>
                <a:sym typeface="Wingdings" pitchFamily="2" charset="2"/>
              </a:rPr>
              <a:t>buah</a:t>
            </a:r>
            <a:r>
              <a:rPr lang="en-ID" sz="2400" dirty="0">
                <a:solidFill>
                  <a:srgbClr val="FEBF12"/>
                </a:solidFill>
                <a:sym typeface="Wingdings" pitchFamily="2" charset="2"/>
              </a:rPr>
              <a:t>; Nilai 90  1 </a:t>
            </a:r>
            <a:r>
              <a:rPr lang="en-ID" sz="2400" dirty="0" err="1">
                <a:solidFill>
                  <a:srgbClr val="FEBF12"/>
                </a:solidFill>
                <a:sym typeface="Wingdings" pitchFamily="2" charset="2"/>
              </a:rPr>
              <a:t>buah</a:t>
            </a:r>
            <a:r>
              <a:rPr lang="en-ID" sz="2400" dirty="0">
                <a:solidFill>
                  <a:srgbClr val="FEBF12"/>
                </a:solidFill>
                <a:sym typeface="Wingdings" pitchFamily="2" charset="2"/>
              </a:rPr>
              <a:t>; Nilai 100  1 </a:t>
            </a:r>
            <a:r>
              <a:rPr lang="en-ID" sz="2400" dirty="0" err="1">
                <a:solidFill>
                  <a:srgbClr val="FEBF12"/>
                </a:solidFill>
                <a:sym typeface="Wingdings" pitchFamily="2" charset="2"/>
              </a:rPr>
              <a:t>buah</a:t>
            </a:r>
            <a:endParaRPr lang="en-ID" sz="2400" dirty="0">
              <a:solidFill>
                <a:srgbClr val="FEBF12"/>
              </a:solidFill>
              <a:sym typeface="Wingdings" pitchFamily="2" charset="2"/>
            </a:endParaRPr>
          </a:p>
          <a:p>
            <a:r>
              <a:rPr lang="en-ID" sz="2400" dirty="0">
                <a:solidFill>
                  <a:srgbClr val="FEBF12"/>
                </a:solidFill>
                <a:sym typeface="Wingdings" pitchFamily="2" charset="2"/>
              </a:rPr>
              <a:t>Modus = 70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DA91446-47E2-6248-93AE-EFCADDE5C324}"/>
              </a:ext>
            </a:extLst>
          </p:cNvPr>
          <p:cNvSpPr/>
          <p:nvPr/>
        </p:nvSpPr>
        <p:spPr>
          <a:xfrm>
            <a:off x="1131345" y="4019593"/>
            <a:ext cx="2451439" cy="629957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Contoh</a:t>
            </a:r>
            <a:endParaRPr lang="en-US" sz="2600" dirty="0">
              <a:solidFill>
                <a:srgbClr val="0E1F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3630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82C1A-963A-8F45-876F-107FDB53A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727075"/>
          </a:xfrm>
        </p:spPr>
        <p:txBody>
          <a:bodyPr/>
          <a:lstStyle/>
          <a:p>
            <a:r>
              <a:rPr lang="en-US" dirty="0"/>
              <a:t>Modus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Contoh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Kasus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Sederhana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FE14C5-F0BA-1843-913F-9178F83C0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B3FB76-E47B-1342-9527-16BBA2FF0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6310" y="1905000"/>
            <a:ext cx="6087078" cy="4203700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B4E6F9A-F10D-324C-8101-EB53227FB6C4}"/>
              </a:ext>
            </a:extLst>
          </p:cNvPr>
          <p:cNvSpPr/>
          <p:nvPr/>
        </p:nvSpPr>
        <p:spPr>
          <a:xfrm>
            <a:off x="3066761" y="1428793"/>
            <a:ext cx="4261139" cy="629957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Contoh</a:t>
            </a:r>
            <a:r>
              <a:rPr lang="en-US" sz="2600" dirty="0"/>
              <a:t> Kode </a:t>
            </a:r>
            <a:r>
              <a:rPr lang="en-US" sz="2600" dirty="0" err="1"/>
              <a:t>Scipy</a:t>
            </a:r>
            <a:r>
              <a:rPr lang="en-US" sz="2600" dirty="0"/>
              <a:t> vs. Native</a:t>
            </a:r>
            <a:endParaRPr lang="en-US" sz="2600" dirty="0">
              <a:solidFill>
                <a:srgbClr val="0E1F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182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44413C-5D7B-0D42-A164-9D594BD3A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Manfaat</a:t>
            </a:r>
            <a:r>
              <a:rPr lang="en-US" dirty="0"/>
              <a:t> </a:t>
            </a:r>
            <a:r>
              <a:rPr lang="en-US" dirty="0" err="1"/>
              <a:t>Pemusatan</a:t>
            </a:r>
            <a:r>
              <a:rPr lang="en-US" dirty="0"/>
              <a:t> Data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83694F-C3D5-8247-A7FE-492EBB57F8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solidFill>
                  <a:srgbClr val="F15429"/>
                </a:solidFill>
              </a:rPr>
              <a:t>Apa</a:t>
            </a:r>
            <a:r>
              <a:rPr lang="en-US" dirty="0">
                <a:solidFill>
                  <a:srgbClr val="F15429"/>
                </a:solidFill>
              </a:rPr>
              <a:t> </a:t>
            </a:r>
            <a:r>
              <a:rPr lang="en-US" dirty="0" err="1">
                <a:solidFill>
                  <a:srgbClr val="F15429"/>
                </a:solidFill>
              </a:rPr>
              <a:t>contoh</a:t>
            </a:r>
            <a:r>
              <a:rPr lang="en-US" dirty="0">
                <a:solidFill>
                  <a:srgbClr val="F15429"/>
                </a:solidFill>
              </a:rPr>
              <a:t> </a:t>
            </a:r>
            <a:r>
              <a:rPr lang="en-US" dirty="0" err="1">
                <a:solidFill>
                  <a:srgbClr val="F15429"/>
                </a:solidFill>
              </a:rPr>
              <a:t>manfaat</a:t>
            </a:r>
            <a:r>
              <a:rPr lang="en-US" dirty="0">
                <a:solidFill>
                  <a:srgbClr val="F15429"/>
                </a:solidFill>
              </a:rPr>
              <a:t> </a:t>
            </a:r>
            <a:r>
              <a:rPr lang="en-US" dirty="0" err="1">
                <a:solidFill>
                  <a:srgbClr val="F15429"/>
                </a:solidFill>
              </a:rPr>
              <a:t>dari</a:t>
            </a:r>
            <a:r>
              <a:rPr lang="en-US" dirty="0">
                <a:solidFill>
                  <a:srgbClr val="F15429"/>
                </a:solidFill>
              </a:rPr>
              <a:t> </a:t>
            </a:r>
            <a:r>
              <a:rPr lang="en-US" dirty="0" err="1">
                <a:solidFill>
                  <a:srgbClr val="F15429"/>
                </a:solidFill>
              </a:rPr>
              <a:t>pencarian</a:t>
            </a:r>
            <a:r>
              <a:rPr lang="en-US" dirty="0">
                <a:solidFill>
                  <a:srgbClr val="F15429"/>
                </a:solidFill>
              </a:rPr>
              <a:t> </a:t>
            </a:r>
            <a:r>
              <a:rPr lang="en-US" dirty="0" err="1">
                <a:solidFill>
                  <a:srgbClr val="F15429"/>
                </a:solidFill>
              </a:rPr>
              <a:t>nilai</a:t>
            </a:r>
            <a:r>
              <a:rPr lang="en-US" dirty="0">
                <a:solidFill>
                  <a:srgbClr val="F15429"/>
                </a:solidFill>
              </a:rPr>
              <a:t> </a:t>
            </a:r>
            <a:r>
              <a:rPr lang="en-US" dirty="0" err="1">
                <a:solidFill>
                  <a:srgbClr val="F15429"/>
                </a:solidFill>
              </a:rPr>
              <a:t>pusat</a:t>
            </a:r>
            <a:r>
              <a:rPr lang="en-US" dirty="0">
                <a:solidFill>
                  <a:srgbClr val="F15429"/>
                </a:solidFill>
              </a:rPr>
              <a:t> data?</a:t>
            </a:r>
          </a:p>
        </p:txBody>
      </p:sp>
      <p:pic>
        <p:nvPicPr>
          <p:cNvPr id="8" name="Picture 7" descr="Stock numbers on a digital display">
            <a:extLst>
              <a:ext uri="{FF2B5EF4-FFF2-40B4-BE49-F238E27FC236}">
                <a16:creationId xmlns:a16="http://schemas.microsoft.com/office/drawing/2014/main" id="{5F79CBC2-FE28-E347-8D4E-6B6E29E6D0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b="54424"/>
          <a:stretch/>
        </p:blipFill>
        <p:spPr>
          <a:xfrm>
            <a:off x="844550" y="1152483"/>
            <a:ext cx="9107526" cy="2421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2035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0760F-D4EB-094D-BE9F-F7BACF5F2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625475"/>
          </a:xfrm>
        </p:spPr>
        <p:txBody>
          <a:bodyPr>
            <a:normAutofit/>
          </a:bodyPr>
          <a:lstStyle/>
          <a:p>
            <a:r>
              <a:rPr lang="en-US" sz="3600" dirty="0" err="1"/>
              <a:t>Berkenalan</a:t>
            </a:r>
            <a:r>
              <a:rPr lang="en-US" sz="3600" dirty="0"/>
              <a:t> </a:t>
            </a:r>
            <a:r>
              <a:rPr lang="en-US" sz="3600" dirty="0" err="1"/>
              <a:t>dengan</a:t>
            </a:r>
            <a:r>
              <a:rPr lang="en-US" sz="3600" dirty="0"/>
              <a:t> </a:t>
            </a:r>
            <a:r>
              <a:rPr lang="en-US" sz="3600" dirty="0" err="1"/>
              <a:t>Kemiringan</a:t>
            </a:r>
            <a:r>
              <a:rPr lang="en-US" sz="3600" dirty="0"/>
              <a:t> Data (Skewness)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ACC97-B396-EE49-AE05-08D469B80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3551523-6C9F-7C48-8EED-CBB2153C49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285" y="1670050"/>
            <a:ext cx="10341429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00037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17E9D9-3AB8-8348-930B-D15E78C90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2050" name="Picture 2" descr="125+ Ways to Say THANK YOU in Different Languages (w/ Pronunciation!)">
            <a:extLst>
              <a:ext uri="{FF2B5EF4-FFF2-40B4-BE49-F238E27FC236}">
                <a16:creationId xmlns:a16="http://schemas.microsoft.com/office/drawing/2014/main" id="{83B57107-EA04-F748-B737-6822F7219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2164" y="1486759"/>
            <a:ext cx="7827672" cy="3884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2619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693DC-FF80-BE43-A1A7-80EEF029E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602541"/>
          </a:xfrm>
        </p:spPr>
        <p:txBody>
          <a:bodyPr/>
          <a:lstStyle/>
          <a:p>
            <a:r>
              <a:rPr lang="en-US" dirty="0"/>
              <a:t>Outlines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C515B29-1245-B24F-B031-3D1A00F707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9035943"/>
              </p:ext>
            </p:extLst>
          </p:nvPr>
        </p:nvGraphicFramePr>
        <p:xfrm>
          <a:off x="1303020" y="1744112"/>
          <a:ext cx="9585960" cy="38836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957592-8916-EC40-8E75-BF27CAE30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253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A45AF59-5AE4-954A-91AC-2CB40C17D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Apa</a:t>
            </a:r>
            <a:r>
              <a:rPr lang="en-US" b="1" dirty="0"/>
              <a:t> </a:t>
            </a:r>
            <a:r>
              <a:rPr lang="en-US" b="1" dirty="0" err="1"/>
              <a:t>itu</a:t>
            </a:r>
            <a:r>
              <a:rPr lang="en-US" b="1" dirty="0"/>
              <a:t> </a:t>
            </a:r>
            <a:r>
              <a:rPr lang="en-US" b="1" dirty="0" err="1"/>
              <a:t>pemusatan</a:t>
            </a:r>
            <a:r>
              <a:rPr lang="en-US" b="1" dirty="0"/>
              <a:t> data?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FD2F4C-4BB3-E849-8E4D-974D214516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solidFill>
                  <a:srgbClr val="F15429"/>
                </a:solidFill>
              </a:rPr>
              <a:t>Ringkasan</a:t>
            </a:r>
            <a:r>
              <a:rPr lang="en-US" dirty="0">
                <a:solidFill>
                  <a:srgbClr val="F15429"/>
                </a:solidFill>
              </a:rPr>
              <a:t> </a:t>
            </a:r>
            <a:r>
              <a:rPr lang="en-US" dirty="0" err="1">
                <a:solidFill>
                  <a:srgbClr val="F15429"/>
                </a:solidFill>
              </a:rPr>
              <a:t>statistik</a:t>
            </a:r>
            <a:r>
              <a:rPr lang="en-US" dirty="0">
                <a:solidFill>
                  <a:srgbClr val="F15429"/>
                </a:solidFill>
              </a:rPr>
              <a:t> </a:t>
            </a:r>
            <a:r>
              <a:rPr lang="en-US" dirty="0" err="1">
                <a:solidFill>
                  <a:srgbClr val="F15429"/>
                </a:solidFill>
              </a:rPr>
              <a:t>dari</a:t>
            </a:r>
            <a:r>
              <a:rPr lang="en-US" dirty="0">
                <a:solidFill>
                  <a:srgbClr val="F15429"/>
                </a:solidFill>
              </a:rPr>
              <a:t> data</a:t>
            </a:r>
          </a:p>
        </p:txBody>
      </p:sp>
      <p:pic>
        <p:nvPicPr>
          <p:cNvPr id="11" name="Graphic 10" descr="Target with solid fill">
            <a:extLst>
              <a:ext uri="{FF2B5EF4-FFF2-40B4-BE49-F238E27FC236}">
                <a16:creationId xmlns:a16="http://schemas.microsoft.com/office/drawing/2014/main" id="{DDA2715D-9D7F-AC48-ADD2-62B3ADBF34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1850" y="2747356"/>
            <a:ext cx="900000" cy="900000"/>
          </a:xfrm>
          <a:prstGeom prst="rect">
            <a:avLst/>
          </a:prstGeom>
        </p:spPr>
      </p:pic>
      <p:pic>
        <p:nvPicPr>
          <p:cNvPr id="12" name="Graphic 11" descr="Target with solid fill">
            <a:extLst>
              <a:ext uri="{FF2B5EF4-FFF2-40B4-BE49-F238E27FC236}">
                <a16:creationId xmlns:a16="http://schemas.microsoft.com/office/drawing/2014/main" id="{CEBC7DDF-8948-334D-8E4C-5ECBFA399D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31850" y="2760184"/>
            <a:ext cx="900000" cy="900000"/>
          </a:xfrm>
          <a:prstGeom prst="rect">
            <a:avLst/>
          </a:prstGeom>
        </p:spPr>
      </p:pic>
      <p:pic>
        <p:nvPicPr>
          <p:cNvPr id="13" name="Graphic 12" descr="Target with solid fill">
            <a:extLst>
              <a:ext uri="{FF2B5EF4-FFF2-40B4-BE49-F238E27FC236}">
                <a16:creationId xmlns:a16="http://schemas.microsoft.com/office/drawing/2014/main" id="{F4148236-8A63-5F43-BFE5-F963DFC115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31850" y="2761655"/>
            <a:ext cx="900000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934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05A4A-CC4E-8045-A9C2-88E17CCFB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539C58AA-872C-C942-A690-5C1489978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360000" cy="649028"/>
          </a:xfrm>
        </p:spPr>
        <p:txBody>
          <a:bodyPr/>
          <a:lstStyle/>
          <a:p>
            <a:r>
              <a:rPr lang="en-US" dirty="0" err="1"/>
              <a:t>Pemusatan</a:t>
            </a:r>
            <a:r>
              <a:rPr lang="en-US" dirty="0"/>
              <a:t> Data 🎯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6FAE57E-01A3-B64B-B4D8-E4E1361F74E2}"/>
              </a:ext>
            </a:extLst>
          </p:cNvPr>
          <p:cNvSpPr/>
          <p:nvPr/>
        </p:nvSpPr>
        <p:spPr>
          <a:xfrm>
            <a:off x="849976" y="2269375"/>
            <a:ext cx="10492047" cy="2635624"/>
          </a:xfrm>
          <a:prstGeom prst="roundRect">
            <a:avLst>
              <a:gd name="adj" fmla="val 8784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2400" dirty="0"/>
              <a:t>Nilai </a:t>
            </a:r>
            <a:r>
              <a:rPr lang="en-ID" sz="2400" dirty="0" err="1"/>
              <a:t>tunggal</a:t>
            </a:r>
            <a:r>
              <a:rPr lang="en-ID" sz="2400" dirty="0"/>
              <a:t> yang </a:t>
            </a:r>
            <a:r>
              <a:rPr lang="en-ID" sz="2400" dirty="0" err="1"/>
              <a:t>mendeskripsikan</a:t>
            </a:r>
            <a:r>
              <a:rPr lang="en-ID" sz="2400" dirty="0"/>
              <a:t> </a:t>
            </a:r>
            <a:r>
              <a:rPr lang="en-ID" sz="2400" dirty="0" err="1"/>
              <a:t>nilai</a:t>
            </a:r>
            <a:r>
              <a:rPr lang="en-ID" sz="2400" dirty="0"/>
              <a:t> </a:t>
            </a:r>
            <a:r>
              <a:rPr lang="en-ID" sz="2400" dirty="0" err="1"/>
              <a:t>tengah</a:t>
            </a:r>
            <a:r>
              <a:rPr lang="en-ID" sz="2400" dirty="0"/>
              <a:t> </a:t>
            </a:r>
            <a:r>
              <a:rPr lang="en-ID" sz="2400" dirty="0" err="1"/>
              <a:t>suatu</a:t>
            </a:r>
            <a:r>
              <a:rPr lang="en-ID" sz="2400" dirty="0"/>
              <a:t> </a:t>
            </a:r>
            <a:r>
              <a:rPr lang="en-ID" sz="2400" dirty="0" err="1"/>
              <a:t>kelompok</a:t>
            </a:r>
            <a:r>
              <a:rPr lang="en-ID" sz="2400" dirty="0"/>
              <a:t>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2400" dirty="0" err="1"/>
              <a:t>Pencarian</a:t>
            </a:r>
            <a:r>
              <a:rPr lang="en-ID" sz="2400" dirty="0"/>
              <a:t> </a:t>
            </a:r>
            <a:r>
              <a:rPr lang="en-ID" sz="2400" dirty="0" err="1"/>
              <a:t>nilai</a:t>
            </a:r>
            <a:r>
              <a:rPr lang="en-ID" sz="2400" dirty="0"/>
              <a:t> </a:t>
            </a:r>
            <a:r>
              <a:rPr lang="en-ID" sz="2400" dirty="0" err="1"/>
              <a:t>tengah</a:t>
            </a:r>
            <a:r>
              <a:rPr lang="en-ID" sz="2400" dirty="0"/>
              <a:t> </a:t>
            </a:r>
            <a:r>
              <a:rPr lang="en-ID" sz="2400" dirty="0" err="1"/>
              <a:t>kelompok</a:t>
            </a:r>
            <a:r>
              <a:rPr lang="en-ID" sz="2400" dirty="0"/>
              <a:t>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2400" dirty="0" err="1"/>
              <a:t>Ringkasan</a:t>
            </a:r>
            <a:r>
              <a:rPr lang="en-ID" sz="2400" dirty="0"/>
              <a:t> </a:t>
            </a:r>
            <a:r>
              <a:rPr lang="en-ID" sz="2400" dirty="0" err="1"/>
              <a:t>statistik</a:t>
            </a:r>
            <a:r>
              <a:rPr lang="en-ID" sz="2400" dirty="0"/>
              <a:t> pada </a:t>
            </a:r>
            <a:r>
              <a:rPr lang="en-ID" sz="2400" dirty="0" err="1"/>
              <a:t>kelompok</a:t>
            </a:r>
            <a:r>
              <a:rPr lang="en-ID" sz="2400" dirty="0"/>
              <a:t>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2400" dirty="0" err="1"/>
              <a:t>Dapat</a:t>
            </a:r>
            <a:r>
              <a:rPr lang="en-ID" sz="2400" dirty="0"/>
              <a:t> </a:t>
            </a:r>
            <a:r>
              <a:rPr lang="en-ID" sz="2400" dirty="0" err="1"/>
              <a:t>diukur</a:t>
            </a:r>
            <a:r>
              <a:rPr lang="en-ID" sz="2400" dirty="0"/>
              <a:t> </a:t>
            </a:r>
            <a:r>
              <a:rPr lang="en-ID" sz="2400" dirty="0" err="1"/>
              <a:t>dengan</a:t>
            </a:r>
            <a:r>
              <a:rPr lang="en-ID" sz="2400" dirty="0"/>
              <a:t> </a:t>
            </a:r>
            <a:r>
              <a:rPr lang="en-ID" sz="2400" dirty="0" err="1"/>
              <a:t>nilai</a:t>
            </a:r>
            <a:r>
              <a:rPr lang="en-ID" sz="2400" dirty="0"/>
              <a:t> </a:t>
            </a:r>
            <a:r>
              <a:rPr lang="en-ID" sz="2400" dirty="0">
                <a:solidFill>
                  <a:srgbClr val="FEBF12"/>
                </a:solidFill>
              </a:rPr>
              <a:t>mean</a:t>
            </a:r>
            <a:r>
              <a:rPr lang="en-ID" sz="2400" dirty="0"/>
              <a:t>, </a:t>
            </a:r>
            <a:r>
              <a:rPr lang="en-ID" sz="2400" dirty="0">
                <a:solidFill>
                  <a:srgbClr val="FEBF12"/>
                </a:solidFill>
              </a:rPr>
              <a:t>median</a:t>
            </a:r>
            <a:r>
              <a:rPr lang="en-ID" sz="2400" dirty="0"/>
              <a:t>, dan </a:t>
            </a:r>
            <a:r>
              <a:rPr lang="en-ID" sz="2400" dirty="0">
                <a:solidFill>
                  <a:srgbClr val="FEBF12"/>
                </a:solidFill>
              </a:rPr>
              <a:t>modus</a:t>
            </a:r>
            <a:r>
              <a:rPr lang="en-ID" sz="2400" dirty="0"/>
              <a:t> (</a:t>
            </a:r>
            <a:r>
              <a:rPr lang="en-ID" sz="2400" i="1" dirty="0"/>
              <a:t>mode</a:t>
            </a:r>
            <a:r>
              <a:rPr lang="en-ID" sz="2400" dirty="0"/>
              <a:t>)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A51DE76-A309-A248-8979-C2CF2E970E35}"/>
              </a:ext>
            </a:extLst>
          </p:cNvPr>
          <p:cNvSpPr/>
          <p:nvPr/>
        </p:nvSpPr>
        <p:spPr>
          <a:xfrm>
            <a:off x="1131346" y="1843189"/>
            <a:ext cx="1565442" cy="629957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Definisi</a:t>
            </a:r>
            <a:endParaRPr lang="en-US" sz="2600" dirty="0">
              <a:solidFill>
                <a:srgbClr val="0E1F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2346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AB48F2D-68CD-7E44-8995-FDCE1CD6A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Pengukuran</a:t>
            </a:r>
            <a:r>
              <a:rPr lang="en-US" dirty="0"/>
              <a:t> </a:t>
            </a:r>
            <a:r>
              <a:rPr lang="en-US" dirty="0" err="1"/>
              <a:t>Pemusatan</a:t>
            </a:r>
            <a:r>
              <a:rPr lang="en-US" dirty="0"/>
              <a:t> Data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0851A6E-E9AA-8A41-B22E-8F1B277BDE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Bagaimana</a:t>
            </a:r>
            <a:r>
              <a:rPr lang="en-US" dirty="0"/>
              <a:t> </a:t>
            </a:r>
            <a:r>
              <a:rPr lang="en-US" dirty="0" err="1"/>
              <a:t>cara</a:t>
            </a:r>
            <a:r>
              <a:rPr lang="en-US" dirty="0"/>
              <a:t> </a:t>
            </a:r>
            <a:r>
              <a:rPr lang="en-US" dirty="0" err="1"/>
              <a:t>mengukur</a:t>
            </a:r>
            <a:r>
              <a:rPr lang="en-US" dirty="0"/>
              <a:t> mean, median, dan modus?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F410A2-8F9B-8341-89FF-B01F64AB9C3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36375" y="6399213"/>
            <a:ext cx="55562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148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47BE8-72F9-1E4A-9990-D34CB6395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682279"/>
          </a:xfrm>
        </p:spPr>
        <p:txBody>
          <a:bodyPr/>
          <a:lstStyle/>
          <a:p>
            <a:r>
              <a:rPr lang="en-US" dirty="0" err="1"/>
              <a:t>Pengukuran</a:t>
            </a:r>
            <a:r>
              <a:rPr lang="en-US" dirty="0"/>
              <a:t> </a:t>
            </a:r>
            <a:r>
              <a:rPr lang="en-US" dirty="0" err="1"/>
              <a:t>Pemusatan</a:t>
            </a:r>
            <a:r>
              <a:rPr lang="en-US" dirty="0"/>
              <a:t> Data 📐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B86DCC-5CB0-1C4F-A0B0-593AA5DB4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71C7D4E-04FB-1D46-B919-D013AC8C6595}"/>
              </a:ext>
            </a:extLst>
          </p:cNvPr>
          <p:cNvSpPr/>
          <p:nvPr/>
        </p:nvSpPr>
        <p:spPr>
          <a:xfrm>
            <a:off x="4118161" y="1900704"/>
            <a:ext cx="3955677" cy="927847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err="1"/>
              <a:t>Pemusatan</a:t>
            </a:r>
            <a:r>
              <a:rPr lang="en-US" sz="3000" dirty="0"/>
              <a:t> Data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5AF3706-2BDC-1644-AE26-CC46F28DC439}"/>
              </a:ext>
            </a:extLst>
          </p:cNvPr>
          <p:cNvSpPr/>
          <p:nvPr/>
        </p:nvSpPr>
        <p:spPr>
          <a:xfrm>
            <a:off x="1668325" y="4244604"/>
            <a:ext cx="2449835" cy="927847"/>
          </a:xfrm>
          <a:prstGeom prst="roundRect">
            <a:avLst/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Mean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E4D730B-D115-404F-8696-C8358DF66D2E}"/>
              </a:ext>
            </a:extLst>
          </p:cNvPr>
          <p:cNvSpPr/>
          <p:nvPr/>
        </p:nvSpPr>
        <p:spPr>
          <a:xfrm>
            <a:off x="8073838" y="4244604"/>
            <a:ext cx="2449835" cy="927847"/>
          </a:xfrm>
          <a:prstGeom prst="roundRect">
            <a:avLst/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Modus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02AD052-E6E8-EA4A-BF00-EF5B856B4FD1}"/>
              </a:ext>
            </a:extLst>
          </p:cNvPr>
          <p:cNvSpPr/>
          <p:nvPr/>
        </p:nvSpPr>
        <p:spPr>
          <a:xfrm>
            <a:off x="4871081" y="4244603"/>
            <a:ext cx="2449835" cy="927847"/>
          </a:xfrm>
          <a:prstGeom prst="roundRect">
            <a:avLst/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Median</a:t>
            </a:r>
          </a:p>
        </p:txBody>
      </p:sp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1C861570-2610-2E40-A193-4FE8CBCFB878}"/>
              </a:ext>
            </a:extLst>
          </p:cNvPr>
          <p:cNvCxnSpPr>
            <a:stCxn id="5" idx="1"/>
            <a:endCxn id="6" idx="0"/>
          </p:cNvCxnSpPr>
          <p:nvPr/>
        </p:nvCxnSpPr>
        <p:spPr>
          <a:xfrm rot="10800000" flipV="1">
            <a:off x="2893243" y="2364628"/>
            <a:ext cx="1224918" cy="1879976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15B9E36-3563-EA4D-8469-A5CEC3494A01}"/>
              </a:ext>
            </a:extLst>
          </p:cNvPr>
          <p:cNvCxnSpPr>
            <a:endCxn id="8" idx="0"/>
          </p:cNvCxnSpPr>
          <p:nvPr/>
        </p:nvCxnSpPr>
        <p:spPr>
          <a:xfrm flipH="1">
            <a:off x="6095999" y="2828551"/>
            <a:ext cx="1" cy="141605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4894CD30-05F9-694D-BA0F-A9CC62E17F61}"/>
              </a:ext>
            </a:extLst>
          </p:cNvPr>
          <p:cNvCxnSpPr>
            <a:stCxn id="5" idx="3"/>
            <a:endCxn id="7" idx="0"/>
          </p:cNvCxnSpPr>
          <p:nvPr/>
        </p:nvCxnSpPr>
        <p:spPr>
          <a:xfrm>
            <a:off x="8073838" y="2364628"/>
            <a:ext cx="1224918" cy="1879976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FDE28A2-DEFB-E043-93F4-5908CA0CAC4A}"/>
              </a:ext>
            </a:extLst>
          </p:cNvPr>
          <p:cNvSpPr txBox="1"/>
          <p:nvPr/>
        </p:nvSpPr>
        <p:spPr>
          <a:xfrm>
            <a:off x="2161375" y="5192496"/>
            <a:ext cx="14637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Nilai rata-rata</a:t>
            </a:r>
          </a:p>
          <a:p>
            <a:pPr algn="ctr"/>
            <a:r>
              <a:rPr lang="en-US" dirty="0"/>
              <a:t>(average)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3A315C-CA8F-4F4C-BB6F-CACD160B5BD7}"/>
              </a:ext>
            </a:extLst>
          </p:cNvPr>
          <p:cNvSpPr txBox="1"/>
          <p:nvPr/>
        </p:nvSpPr>
        <p:spPr>
          <a:xfrm>
            <a:off x="5443609" y="5192496"/>
            <a:ext cx="1304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Nilai </a:t>
            </a:r>
            <a:r>
              <a:rPr lang="en-US" dirty="0" err="1"/>
              <a:t>tengah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401366-37D5-6B40-A632-DE17B0145714}"/>
              </a:ext>
            </a:extLst>
          </p:cNvPr>
          <p:cNvSpPr txBox="1"/>
          <p:nvPr/>
        </p:nvSpPr>
        <p:spPr>
          <a:xfrm>
            <a:off x="8224742" y="5238662"/>
            <a:ext cx="2148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Nilai yang </a:t>
            </a:r>
            <a:r>
              <a:rPr lang="en-US" dirty="0" err="1"/>
              <a:t>sering</a:t>
            </a:r>
            <a:r>
              <a:rPr lang="en-US" dirty="0"/>
              <a:t> </a:t>
            </a:r>
            <a:r>
              <a:rPr lang="en-US" dirty="0" err="1"/>
              <a:t>muncul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676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B4544-4259-8D4F-827B-A32732F7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690591"/>
          </a:xfrm>
        </p:spPr>
        <p:txBody>
          <a:bodyPr/>
          <a:lstStyle/>
          <a:p>
            <a:r>
              <a:rPr lang="en-US" dirty="0"/>
              <a:t>Mean </a:t>
            </a:r>
            <a:r>
              <a:rPr lang="en-US" dirty="0">
                <a:sym typeface="Wingdings" pitchFamily="2" charset="2"/>
              </a:rPr>
              <a:t> Average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BF0994-1DBA-ED43-B519-E370373CB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CC53723-88B0-E642-83D0-2B725A78B3DB}"/>
              </a:ext>
            </a:extLst>
          </p:cNvPr>
          <p:cNvSpPr/>
          <p:nvPr/>
        </p:nvSpPr>
        <p:spPr>
          <a:xfrm>
            <a:off x="849976" y="1753986"/>
            <a:ext cx="10492047" cy="1675014"/>
          </a:xfrm>
          <a:prstGeom prst="roundRect">
            <a:avLst>
              <a:gd name="adj" fmla="val 8784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400" dirty="0"/>
              <a:t>Nilai mean </a:t>
            </a:r>
            <a:r>
              <a:rPr lang="en-ID" sz="2400" dirty="0" err="1"/>
              <a:t>didapatkan</a:t>
            </a:r>
            <a:r>
              <a:rPr lang="en-ID" sz="2400" dirty="0"/>
              <a:t> </a:t>
            </a:r>
            <a:r>
              <a:rPr lang="en-ID" sz="2400" dirty="0" err="1"/>
              <a:t>dengan</a:t>
            </a:r>
            <a:r>
              <a:rPr lang="en-ID" sz="2400" dirty="0"/>
              <a:t> </a:t>
            </a:r>
            <a:r>
              <a:rPr lang="en-ID" sz="2400" dirty="0" err="1">
                <a:solidFill>
                  <a:srgbClr val="FEBF12"/>
                </a:solidFill>
              </a:rPr>
              <a:t>menjumlahkan</a:t>
            </a:r>
            <a:r>
              <a:rPr lang="en-ID" sz="2400" dirty="0">
                <a:solidFill>
                  <a:srgbClr val="FEBF12"/>
                </a:solidFill>
              </a:rPr>
              <a:t> </a:t>
            </a:r>
            <a:r>
              <a:rPr lang="en-ID" sz="2400" dirty="0" err="1">
                <a:solidFill>
                  <a:srgbClr val="FEBF12"/>
                </a:solidFill>
              </a:rPr>
              <a:t>semua</a:t>
            </a:r>
            <a:r>
              <a:rPr lang="en-ID" sz="2400" dirty="0">
                <a:solidFill>
                  <a:srgbClr val="FEBF12"/>
                </a:solidFill>
              </a:rPr>
              <a:t> </a:t>
            </a:r>
            <a:r>
              <a:rPr lang="en-ID" sz="2400" dirty="0" err="1">
                <a:solidFill>
                  <a:srgbClr val="FEBF12"/>
                </a:solidFill>
              </a:rPr>
              <a:t>nilai</a:t>
            </a:r>
            <a:r>
              <a:rPr lang="en-ID" sz="2400" dirty="0"/>
              <a:t> pada </a:t>
            </a:r>
            <a:r>
              <a:rPr lang="en-ID" sz="2400" dirty="0" err="1"/>
              <a:t>kelompok</a:t>
            </a:r>
            <a:r>
              <a:rPr lang="en-ID" sz="2400" dirty="0"/>
              <a:t> data, </a:t>
            </a:r>
            <a:r>
              <a:rPr lang="en-ID" sz="2400" dirty="0" err="1"/>
              <a:t>kemudian</a:t>
            </a:r>
            <a:r>
              <a:rPr lang="en-ID" sz="2400" dirty="0"/>
              <a:t> </a:t>
            </a:r>
            <a:r>
              <a:rPr lang="en-ID" sz="2400" dirty="0" err="1">
                <a:solidFill>
                  <a:srgbClr val="FEBF12"/>
                </a:solidFill>
              </a:rPr>
              <a:t>dibagi</a:t>
            </a:r>
            <a:r>
              <a:rPr lang="en-ID" sz="2400" dirty="0"/>
              <a:t> </a:t>
            </a:r>
            <a:r>
              <a:rPr lang="en-ID" sz="2400" dirty="0" err="1"/>
              <a:t>dengan</a:t>
            </a:r>
            <a:r>
              <a:rPr lang="en-ID" sz="2400" dirty="0"/>
              <a:t> </a:t>
            </a:r>
            <a:r>
              <a:rPr lang="en-ID" sz="2400" dirty="0" err="1">
                <a:solidFill>
                  <a:srgbClr val="FEBF12"/>
                </a:solidFill>
              </a:rPr>
              <a:t>jumlah</a:t>
            </a:r>
            <a:r>
              <a:rPr lang="en-ID" sz="2400" dirty="0">
                <a:solidFill>
                  <a:srgbClr val="FEBF12"/>
                </a:solidFill>
              </a:rPr>
              <a:t> data</a:t>
            </a:r>
            <a:r>
              <a:rPr lang="en-ID" sz="2400" dirty="0"/>
              <a:t> pada </a:t>
            </a:r>
            <a:r>
              <a:rPr lang="en-ID" sz="2400" dirty="0" err="1"/>
              <a:t>kelompok</a:t>
            </a:r>
            <a:r>
              <a:rPr lang="en-ID" sz="2400" dirty="0"/>
              <a:t> data </a:t>
            </a:r>
            <a:r>
              <a:rPr lang="en-ID" sz="2400" dirty="0" err="1"/>
              <a:t>tersebut</a:t>
            </a:r>
            <a:endParaRPr lang="en-ID" sz="24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D00F9F7-7C0F-1E41-B0A9-E0933512CFD3}"/>
              </a:ext>
            </a:extLst>
          </p:cNvPr>
          <p:cNvSpPr/>
          <p:nvPr/>
        </p:nvSpPr>
        <p:spPr>
          <a:xfrm>
            <a:off x="1131345" y="1327800"/>
            <a:ext cx="2451439" cy="629957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/>
              <a:t>Nilai Mean</a:t>
            </a:r>
            <a:endParaRPr lang="en-US" sz="2600" dirty="0">
              <a:solidFill>
                <a:srgbClr val="0E1F43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EA3F356-B186-6A4B-AF50-D256686CBE86}"/>
              </a:ext>
            </a:extLst>
          </p:cNvPr>
          <p:cNvSpPr/>
          <p:nvPr/>
        </p:nvSpPr>
        <p:spPr>
          <a:xfrm>
            <a:off x="849977" y="4127270"/>
            <a:ext cx="5246024" cy="1675014"/>
          </a:xfrm>
          <a:prstGeom prst="roundRect">
            <a:avLst>
              <a:gd name="adj" fmla="val 8784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4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12B2BD2-10D5-CF47-928D-19EC948002F7}"/>
              </a:ext>
            </a:extLst>
          </p:cNvPr>
          <p:cNvSpPr/>
          <p:nvPr/>
        </p:nvSpPr>
        <p:spPr>
          <a:xfrm>
            <a:off x="1131345" y="3701084"/>
            <a:ext cx="2451439" cy="629957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Bentuk</a:t>
            </a:r>
            <a:r>
              <a:rPr lang="en-US" sz="2600" dirty="0"/>
              <a:t> </a:t>
            </a:r>
            <a:r>
              <a:rPr lang="en-US" sz="2600" dirty="0" err="1"/>
              <a:t>Umum</a:t>
            </a:r>
            <a:endParaRPr lang="en-US" sz="2600" dirty="0">
              <a:solidFill>
                <a:srgbClr val="0E1F43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DE628A6-7C7E-3A4C-946A-FE57F7EA81CB}"/>
                  </a:ext>
                </a:extLst>
              </p:cNvPr>
              <p:cNvSpPr txBox="1"/>
              <p:nvPr/>
            </p:nvSpPr>
            <p:spPr>
              <a:xfrm>
                <a:off x="1131345" y="4603125"/>
                <a:ext cx="4619583" cy="83856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30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sz="3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3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3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3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3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3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sz="3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+…+</m:t>
                          </m:r>
                          <m:sSub>
                            <m:sSubPr>
                              <m:ctrlPr>
                                <a:rPr lang="en-US" sz="3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num>
                        <m:den>
                          <m:r>
                            <a:rPr lang="en-US" sz="3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</m:oMath>
                  </m:oMathPara>
                </a14:m>
                <a:endParaRPr lang="en-US" sz="3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DE628A6-7C7E-3A4C-946A-FE57F7EA81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345" y="4603125"/>
                <a:ext cx="4619583" cy="838563"/>
              </a:xfrm>
              <a:prstGeom prst="rect">
                <a:avLst/>
              </a:prstGeom>
              <a:blipFill>
                <a:blip r:embed="rId2"/>
                <a:stretch>
                  <a:fillRect t="-1493" b="-89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27BCDF3-BE36-4641-8A0E-33527684278D}"/>
              </a:ext>
            </a:extLst>
          </p:cNvPr>
          <p:cNvSpPr/>
          <p:nvPr/>
        </p:nvSpPr>
        <p:spPr>
          <a:xfrm>
            <a:off x="6282410" y="4127270"/>
            <a:ext cx="5059613" cy="1675014"/>
          </a:xfrm>
          <a:prstGeom prst="roundRect">
            <a:avLst>
              <a:gd name="adj" fmla="val 8784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400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CAAF76F-0516-2643-9745-BAE2B5AF169D}"/>
              </a:ext>
            </a:extLst>
          </p:cNvPr>
          <p:cNvSpPr/>
          <p:nvPr/>
        </p:nvSpPr>
        <p:spPr>
          <a:xfrm>
            <a:off x="6563778" y="3701084"/>
            <a:ext cx="2451439" cy="629957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Bentuk</a:t>
            </a:r>
            <a:r>
              <a:rPr lang="en-US" sz="2600" dirty="0"/>
              <a:t> </a:t>
            </a:r>
            <a:r>
              <a:rPr lang="en-US" sz="2600" dirty="0" err="1"/>
              <a:t>Ringkas</a:t>
            </a:r>
            <a:endParaRPr lang="en-US" sz="2600" dirty="0">
              <a:solidFill>
                <a:srgbClr val="0E1F43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8C9C80D-25D7-0C4A-AE2C-FA63A7203A35}"/>
                  </a:ext>
                </a:extLst>
              </p:cNvPr>
              <p:cNvSpPr txBox="1"/>
              <p:nvPr/>
            </p:nvSpPr>
            <p:spPr>
              <a:xfrm>
                <a:off x="6441072" y="4512698"/>
                <a:ext cx="4619583" cy="90415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30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sz="3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sz="3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US" sz="3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nary>
                        </m:num>
                        <m:den>
                          <m:r>
                            <a:rPr lang="en-US" sz="3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</m:oMath>
                  </m:oMathPara>
                </a14:m>
                <a:endParaRPr lang="en-US" sz="3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8C9C80D-25D7-0C4A-AE2C-FA63A7203A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1072" y="4512698"/>
                <a:ext cx="4619583" cy="904158"/>
              </a:xfrm>
              <a:prstGeom prst="rect">
                <a:avLst/>
              </a:prstGeom>
              <a:blipFill>
                <a:blip r:embed="rId3"/>
                <a:stretch>
                  <a:fillRect t="-87500" b="-763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767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A06BC-7DBE-DF4E-B1BD-32E10EB00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360000" cy="715530"/>
          </a:xfrm>
        </p:spPr>
        <p:txBody>
          <a:bodyPr/>
          <a:lstStyle/>
          <a:p>
            <a:r>
              <a:rPr lang="en-US" dirty="0"/>
              <a:t>Mean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Sampel</a:t>
            </a:r>
            <a:r>
              <a:rPr lang="en-US" dirty="0">
                <a:sym typeface="Wingdings" pitchFamily="2" charset="2"/>
              </a:rPr>
              <a:t> vs. </a:t>
            </a:r>
            <a:r>
              <a:rPr lang="en-US" dirty="0" err="1">
                <a:sym typeface="Wingdings" pitchFamily="2" charset="2"/>
              </a:rPr>
              <a:t>Populasi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5D83A1-1C9D-CA47-84EB-4BFD59790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E4A3F87-54E5-CC42-BC54-82A3371053C2}"/>
              </a:ext>
            </a:extLst>
          </p:cNvPr>
          <p:cNvSpPr/>
          <p:nvPr/>
        </p:nvSpPr>
        <p:spPr>
          <a:xfrm>
            <a:off x="838200" y="2614353"/>
            <a:ext cx="5059613" cy="1675014"/>
          </a:xfrm>
          <a:prstGeom prst="roundRect">
            <a:avLst>
              <a:gd name="adj" fmla="val 8784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4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CB9207C-D722-014A-819B-8932F9304E06}"/>
              </a:ext>
            </a:extLst>
          </p:cNvPr>
          <p:cNvSpPr/>
          <p:nvPr/>
        </p:nvSpPr>
        <p:spPr>
          <a:xfrm>
            <a:off x="1119568" y="2188167"/>
            <a:ext cx="2451439" cy="629957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Sampel</a:t>
            </a:r>
            <a:endParaRPr lang="en-US" sz="2600" dirty="0">
              <a:solidFill>
                <a:srgbClr val="0E1F43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D36390B-3644-6243-B0F0-021F10306229}"/>
                  </a:ext>
                </a:extLst>
              </p:cNvPr>
              <p:cNvSpPr txBox="1"/>
              <p:nvPr/>
            </p:nvSpPr>
            <p:spPr>
              <a:xfrm>
                <a:off x="1894637" y="2999781"/>
                <a:ext cx="2669051" cy="90415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30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sz="3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sz="3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US" sz="3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nary>
                        </m:num>
                        <m:den>
                          <m:r>
                            <a:rPr lang="en-US" sz="3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</m:oMath>
                  </m:oMathPara>
                </a14:m>
                <a:endParaRPr lang="en-US" sz="3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D36390B-3644-6243-B0F0-021F103062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4637" y="2999781"/>
                <a:ext cx="2669051" cy="904158"/>
              </a:xfrm>
              <a:prstGeom prst="rect">
                <a:avLst/>
              </a:prstGeom>
              <a:blipFill>
                <a:blip r:embed="rId2"/>
                <a:stretch>
                  <a:fillRect t="-88889" b="-763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4EF051B9-7DC2-E74B-A468-582DA4930053}"/>
              </a:ext>
            </a:extLst>
          </p:cNvPr>
          <p:cNvSpPr/>
          <p:nvPr/>
        </p:nvSpPr>
        <p:spPr>
          <a:xfrm>
            <a:off x="6294187" y="2614353"/>
            <a:ext cx="5059613" cy="1675014"/>
          </a:xfrm>
          <a:prstGeom prst="roundRect">
            <a:avLst>
              <a:gd name="adj" fmla="val 8784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4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5224233-0A22-864A-AE6E-BD180EEACBF5}"/>
              </a:ext>
            </a:extLst>
          </p:cNvPr>
          <p:cNvSpPr/>
          <p:nvPr/>
        </p:nvSpPr>
        <p:spPr>
          <a:xfrm>
            <a:off x="6575555" y="2188167"/>
            <a:ext cx="2451439" cy="629957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Populasi</a:t>
            </a:r>
            <a:endParaRPr lang="en-US" sz="2600" dirty="0">
              <a:solidFill>
                <a:srgbClr val="0E1F43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9D6D3BF-6633-A141-831A-56E9EA760B23}"/>
                  </a:ext>
                </a:extLst>
              </p:cNvPr>
              <p:cNvSpPr txBox="1"/>
              <p:nvPr/>
            </p:nvSpPr>
            <p:spPr>
              <a:xfrm>
                <a:off x="7350624" y="2999781"/>
                <a:ext cx="2669051" cy="90415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3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sz="3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US" sz="3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nary>
                        </m:num>
                        <m:den>
                          <m:r>
                            <a:rPr lang="en-US" sz="3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</m:oMath>
                  </m:oMathPara>
                </a14:m>
                <a:endParaRPr lang="en-US" sz="3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9D6D3BF-6633-A141-831A-56E9EA760B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50624" y="2999781"/>
                <a:ext cx="2669051" cy="904158"/>
              </a:xfrm>
              <a:prstGeom prst="rect">
                <a:avLst/>
              </a:prstGeom>
              <a:blipFill>
                <a:blip r:embed="rId3"/>
                <a:stretch>
                  <a:fillRect t="-88889" b="-763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Oval 14">
            <a:extLst>
              <a:ext uri="{FF2B5EF4-FFF2-40B4-BE49-F238E27FC236}">
                <a16:creationId xmlns:a16="http://schemas.microsoft.com/office/drawing/2014/main" id="{C06A1032-BC2B-1348-8218-D69C3BDFF49E}"/>
              </a:ext>
            </a:extLst>
          </p:cNvPr>
          <p:cNvSpPr/>
          <p:nvPr/>
        </p:nvSpPr>
        <p:spPr>
          <a:xfrm>
            <a:off x="2468881" y="3277562"/>
            <a:ext cx="432261" cy="476116"/>
          </a:xfrm>
          <a:prstGeom prst="ellipse">
            <a:avLst/>
          </a:prstGeom>
          <a:noFill/>
          <a:ln w="28575">
            <a:solidFill>
              <a:srgbClr val="F154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0FBEFA6-4A9A-0E4E-937B-4FC8AE69F2A0}"/>
              </a:ext>
            </a:extLst>
          </p:cNvPr>
          <p:cNvSpPr/>
          <p:nvPr/>
        </p:nvSpPr>
        <p:spPr>
          <a:xfrm>
            <a:off x="7924801" y="3315687"/>
            <a:ext cx="432261" cy="476116"/>
          </a:xfrm>
          <a:prstGeom prst="ellipse">
            <a:avLst/>
          </a:prstGeom>
          <a:noFill/>
          <a:ln w="28575">
            <a:solidFill>
              <a:srgbClr val="F154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B687069-E0FB-1240-8181-41CFD587703D}"/>
              </a:ext>
            </a:extLst>
          </p:cNvPr>
          <p:cNvCxnSpPr>
            <a:stCxn id="15" idx="4"/>
          </p:cNvCxnSpPr>
          <p:nvPr/>
        </p:nvCxnSpPr>
        <p:spPr>
          <a:xfrm>
            <a:off x="2685012" y="3753678"/>
            <a:ext cx="216130" cy="1142518"/>
          </a:xfrm>
          <a:prstGeom prst="straightConnector1">
            <a:avLst/>
          </a:prstGeom>
          <a:ln w="28575">
            <a:solidFill>
              <a:srgbClr val="F1542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44CE81C-614E-6E4D-8C16-AE4FA4360226}"/>
              </a:ext>
            </a:extLst>
          </p:cNvPr>
          <p:cNvSpPr txBox="1"/>
          <p:nvPr/>
        </p:nvSpPr>
        <p:spPr>
          <a:xfrm>
            <a:off x="2561307" y="4896196"/>
            <a:ext cx="87716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>
                <a:solidFill>
                  <a:srgbClr val="F15429"/>
                </a:solidFill>
              </a:rPr>
              <a:t>X bar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E75028-7A60-5F42-AE5E-0A08438586E9}"/>
              </a:ext>
            </a:extLst>
          </p:cNvPr>
          <p:cNvSpPr txBox="1"/>
          <p:nvPr/>
        </p:nvSpPr>
        <p:spPr>
          <a:xfrm>
            <a:off x="7807986" y="4896196"/>
            <a:ext cx="61747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>
                <a:solidFill>
                  <a:srgbClr val="F15429"/>
                </a:solidFill>
              </a:rPr>
              <a:t>mu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1766FE9-5F50-5D4B-AD7C-554B787C5CAE}"/>
              </a:ext>
            </a:extLst>
          </p:cNvPr>
          <p:cNvCxnSpPr>
            <a:endCxn id="20" idx="0"/>
          </p:cNvCxnSpPr>
          <p:nvPr/>
        </p:nvCxnSpPr>
        <p:spPr>
          <a:xfrm flipH="1">
            <a:off x="8116725" y="3791803"/>
            <a:ext cx="24206" cy="1104393"/>
          </a:xfrm>
          <a:prstGeom prst="straightConnector1">
            <a:avLst/>
          </a:prstGeom>
          <a:ln w="28575">
            <a:solidFill>
              <a:srgbClr val="F1542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2530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9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A1F1D-8B50-7A4D-AA2C-79F5CE619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690591"/>
          </a:xfrm>
        </p:spPr>
        <p:txBody>
          <a:bodyPr/>
          <a:lstStyle/>
          <a:p>
            <a:r>
              <a:rPr lang="en-US" dirty="0"/>
              <a:t>Mean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Contoh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Kasus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Sederhana</a:t>
            </a:r>
            <a:r>
              <a:rPr lang="en-US" dirty="0">
                <a:sym typeface="Wingdings" pitchFamily="2" charset="2"/>
              </a:rPr>
              <a:t> (1)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8F941B-A8E6-5945-896A-673803359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E4F3A92-0C0A-A948-BFA8-732C2E5C9CCB}"/>
              </a:ext>
            </a:extLst>
          </p:cNvPr>
          <p:cNvSpPr/>
          <p:nvPr/>
        </p:nvSpPr>
        <p:spPr>
          <a:xfrm>
            <a:off x="849976" y="1753986"/>
            <a:ext cx="10492047" cy="1675014"/>
          </a:xfrm>
          <a:prstGeom prst="roundRect">
            <a:avLst>
              <a:gd name="adj" fmla="val 8784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D" sz="2400" dirty="0" err="1"/>
              <a:t>Sebuah</a:t>
            </a:r>
            <a:r>
              <a:rPr lang="en-ID" sz="2400" dirty="0"/>
              <a:t> </a:t>
            </a:r>
            <a:r>
              <a:rPr lang="en-ID" sz="2400" dirty="0" err="1"/>
              <a:t>keranjang</a:t>
            </a:r>
            <a:r>
              <a:rPr lang="en-ID" sz="2400" dirty="0"/>
              <a:t> </a:t>
            </a:r>
            <a:r>
              <a:rPr lang="en-ID" sz="2400" dirty="0" err="1"/>
              <a:t>berisi</a:t>
            </a:r>
            <a:r>
              <a:rPr lang="en-ID" sz="2400" dirty="0"/>
              <a:t> 10 </a:t>
            </a:r>
            <a:r>
              <a:rPr lang="en-ID" sz="2400" dirty="0" err="1"/>
              <a:t>buah</a:t>
            </a:r>
            <a:r>
              <a:rPr lang="en-ID" sz="2400" dirty="0"/>
              <a:t> </a:t>
            </a:r>
            <a:r>
              <a:rPr lang="en-ID" sz="2400" dirty="0" err="1"/>
              <a:t>apel</a:t>
            </a:r>
            <a:r>
              <a:rPr lang="en-ID" sz="2400" dirty="0"/>
              <a:t> </a:t>
            </a:r>
            <a:r>
              <a:rPr lang="en-ID" sz="2400" dirty="0" err="1"/>
              <a:t>dengan</a:t>
            </a:r>
            <a:r>
              <a:rPr lang="en-ID" sz="2400" dirty="0"/>
              <a:t> </a:t>
            </a:r>
            <a:r>
              <a:rPr lang="en-ID" sz="2400" dirty="0" err="1"/>
              <a:t>bobot</a:t>
            </a:r>
            <a:r>
              <a:rPr lang="en-ID" sz="2400" dirty="0"/>
              <a:t> masing-masing </a:t>
            </a:r>
            <a:r>
              <a:rPr lang="en-ID" sz="2400" dirty="0" err="1"/>
              <a:t>yaitu</a:t>
            </a:r>
            <a:r>
              <a:rPr lang="en-ID" sz="2400" dirty="0"/>
              <a:t>,</a:t>
            </a:r>
          </a:p>
          <a:p>
            <a:r>
              <a:rPr lang="en-ID" sz="2400" dirty="0"/>
              <a:t>100gr, 200gr, 150gr, 100gr, 120gr, 80gr, 90gr, 160gr, 110gr, 170gr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4ABECBE-CDF0-3549-AB97-A8AEBBF1D186}"/>
              </a:ext>
            </a:extLst>
          </p:cNvPr>
          <p:cNvSpPr/>
          <p:nvPr/>
        </p:nvSpPr>
        <p:spPr>
          <a:xfrm>
            <a:off x="1131346" y="1327800"/>
            <a:ext cx="1528728" cy="629957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/>
              <a:t>Kasus</a:t>
            </a:r>
            <a:endParaRPr lang="en-US" sz="2600" dirty="0">
              <a:solidFill>
                <a:srgbClr val="0E1F43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2CF962F-16B3-6C4D-8F39-FC346BF7162A}"/>
              </a:ext>
            </a:extLst>
          </p:cNvPr>
          <p:cNvSpPr/>
          <p:nvPr/>
        </p:nvSpPr>
        <p:spPr>
          <a:xfrm>
            <a:off x="849976" y="4127270"/>
            <a:ext cx="10492047" cy="1675014"/>
          </a:xfrm>
          <a:prstGeom prst="roundRect">
            <a:avLst>
              <a:gd name="adj" fmla="val 8784"/>
            </a:avLst>
          </a:prstGeom>
          <a:solidFill>
            <a:srgbClr val="0E1F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ID" sz="24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C878DCB-80CA-B949-81A8-5CF069766E52}"/>
              </a:ext>
            </a:extLst>
          </p:cNvPr>
          <p:cNvSpPr/>
          <p:nvPr/>
        </p:nvSpPr>
        <p:spPr>
          <a:xfrm>
            <a:off x="1131346" y="3701084"/>
            <a:ext cx="1528728" cy="629957"/>
          </a:xfrm>
          <a:prstGeom prst="roundRect">
            <a:avLst/>
          </a:prstGeom>
          <a:solidFill>
            <a:srgbClr val="F15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/>
              <a:t>Mean</a:t>
            </a:r>
            <a:endParaRPr lang="en-US" sz="2600" dirty="0">
              <a:solidFill>
                <a:srgbClr val="0E1F43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F863E2E-6475-A74D-8079-25A86234EBF6}"/>
                  </a:ext>
                </a:extLst>
              </p:cNvPr>
              <p:cNvSpPr txBox="1"/>
              <p:nvPr/>
            </p:nvSpPr>
            <p:spPr>
              <a:xfrm>
                <a:off x="1131346" y="4726289"/>
                <a:ext cx="9858080" cy="5845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100+200+150+100+120+80+90+160+110+170</m:t>
                          </m:r>
                        </m:num>
                        <m:den>
                          <m:r>
                            <a:rPr lang="en-US" sz="2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10</m:t>
                          </m:r>
                        </m:den>
                      </m:f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1280</m:t>
                          </m:r>
                        </m:num>
                        <m:den>
                          <m:r>
                            <a:rPr lang="en-US" sz="2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10</m:t>
                          </m:r>
                        </m:den>
                      </m:f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=128</m:t>
                      </m:r>
                    </m:oMath>
                  </m:oMathPara>
                </a14:m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F863E2E-6475-A74D-8079-25A86234EB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346" y="4726289"/>
                <a:ext cx="9858080" cy="584519"/>
              </a:xfrm>
              <a:prstGeom prst="rect">
                <a:avLst/>
              </a:prstGeom>
              <a:blipFill>
                <a:blip r:embed="rId2"/>
                <a:stretch>
                  <a:fillRect t="-2128" b="-127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403182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2548</TotalTime>
  <Words>433</Words>
  <Application>Microsoft Macintosh PowerPoint</Application>
  <PresentationFormat>Widescreen</PresentationFormat>
  <Paragraphs>93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Office Theme</vt:lpstr>
      <vt:lpstr>Pemusatan Data</vt:lpstr>
      <vt:lpstr>Outlines</vt:lpstr>
      <vt:lpstr>Apa itu pemusatan data?</vt:lpstr>
      <vt:lpstr>Pemusatan Data 🎯 </vt:lpstr>
      <vt:lpstr>Pengukuran Pemusatan Data</vt:lpstr>
      <vt:lpstr>Pengukuran Pemusatan Data 📐</vt:lpstr>
      <vt:lpstr>Mean  Average</vt:lpstr>
      <vt:lpstr>Mean  Sampel vs. Populasi</vt:lpstr>
      <vt:lpstr>Mean  Contoh Kasus Sederhana (1)</vt:lpstr>
      <vt:lpstr>Mean  Contoh Kasus Sederhana (2)</vt:lpstr>
      <vt:lpstr>Median  Nilai Tengah</vt:lpstr>
      <vt:lpstr>Median  Jumlah Data Ganjil vs. Genap</vt:lpstr>
      <vt:lpstr>Median  Contoh Kasus Sederhana</vt:lpstr>
      <vt:lpstr>Modus  Frekuensi Terbanyak</vt:lpstr>
      <vt:lpstr>Modus  Contoh Kasus Sederhana</vt:lpstr>
      <vt:lpstr>Manfaat Pemusatan Data</vt:lpstr>
      <vt:lpstr>Berkenalan dengan Kemiringan Data (Skewness)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Afif Hendrawan</dc:creator>
  <cp:lastModifiedBy>Afif Hendrawan</cp:lastModifiedBy>
  <cp:revision>58</cp:revision>
  <dcterms:created xsi:type="dcterms:W3CDTF">2021-08-30T06:37:21Z</dcterms:created>
  <dcterms:modified xsi:type="dcterms:W3CDTF">2023-02-26T12:05:23Z</dcterms:modified>
</cp:coreProperties>
</file>

<file path=docProps/thumbnail.jpeg>
</file>